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304" r:id="rId4"/>
    <p:sldId id="301" r:id="rId5"/>
    <p:sldId id="296" r:id="rId6"/>
    <p:sldId id="300" r:id="rId7"/>
    <p:sldId id="299" r:id="rId8"/>
    <p:sldId id="302" r:id="rId9"/>
    <p:sldId id="308" r:id="rId10"/>
    <p:sldId id="297" r:id="rId11"/>
    <p:sldId id="312" r:id="rId12"/>
    <p:sldId id="285" r:id="rId13"/>
    <p:sldId id="307" r:id="rId14"/>
    <p:sldId id="294" r:id="rId15"/>
    <p:sldId id="286" r:id="rId16"/>
    <p:sldId id="305" r:id="rId17"/>
    <p:sldId id="311" r:id="rId18"/>
    <p:sldId id="295" r:id="rId19"/>
    <p:sldId id="306" r:id="rId20"/>
    <p:sldId id="284" r:id="rId21"/>
    <p:sldId id="287" r:id="rId22"/>
    <p:sldId id="293" r:id="rId23"/>
    <p:sldId id="288" r:id="rId24"/>
    <p:sldId id="289" r:id="rId25"/>
    <p:sldId id="290" r:id="rId26"/>
    <p:sldId id="291" r:id="rId27"/>
    <p:sldId id="292" r:id="rId28"/>
    <p:sldId id="31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eeeesh11@gmail.com" initials="a" lastIdx="1" clrIdx="0">
    <p:extLst>
      <p:ext uri="{19B8F6BF-5375-455C-9EA6-DF929625EA0E}">
        <p15:presenceInfo xmlns:p15="http://schemas.microsoft.com/office/powerpoint/2012/main" userId="4ae5028d3ac59f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3" autoAdjust="0"/>
    <p:restoredTop sz="94660"/>
  </p:normalViewPr>
  <p:slideViewPr>
    <p:cSldViewPr snapToGrid="0">
      <p:cViewPr varScale="1">
        <p:scale>
          <a:sx n="85" d="100"/>
          <a:sy n="85" d="100"/>
        </p:scale>
        <p:origin x="446"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E50BC-FC89-467E-8886-9F4B78FEBE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FEC35B-0991-41DB-A87A-D5DFF97887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3A30DF-1C21-4FA7-99E2-0F5F462E95E8}"/>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440F8F9A-2604-45BC-ADDE-A682C4F537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4879C3-2AB6-4F02-B032-56F6B05ADD88}"/>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1059784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2F71-8649-41E1-9802-A4FC5BC9DB0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522640-B056-4554-B767-1CC1AE6B4A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1D1617-3978-4BF6-B6C8-BAD533E9B1D0}"/>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8478DD7F-FCFF-410C-8182-34F555BE41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31DDE6-C865-44DD-B6CE-CF6C1C761A09}"/>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2793924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FED183-E0BD-47E4-9A72-1196112C87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754355-1447-495F-AD09-B5C45EFE3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B77DAE-D3B7-45A4-AFED-7AC5498E60C8}"/>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5EBD270F-1917-4C4D-BF1F-3FB56A16C7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AB5B5-562B-4E27-85A6-18D8C8A6F26B}"/>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2296580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FB74-FEEA-4759-8193-BB738C76CD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43C496-B29C-4732-9A00-C8E900D0C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B8E7CB-10D0-4859-B52C-9644C7DF7B4A}"/>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947B55FF-35A7-4508-A0EA-D9272117FB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4D8FC-6404-407C-801D-7CAE61F935D6}"/>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3118054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81C3-825B-405C-9D17-126D6B3521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C579B9-01CF-4553-B2BE-1B9EED9A35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6F67E8-DE32-4755-82F9-FB6BE7007D29}"/>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6BF1ECDD-F6FF-4094-9D3B-A8347AC6E1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27126-786A-47AF-BDDD-B7331B6D805D}"/>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2149332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6BC8C-FAFD-4982-BE20-E10E067AA35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B84B4F-3582-4C26-8001-F870602F3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E3C15ED-7C69-4B22-A0B5-7BB9EB0B7E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E5215A6-4ACD-479F-965C-EC004FD4ABDE}"/>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6" name="Footer Placeholder 5">
            <a:extLst>
              <a:ext uri="{FF2B5EF4-FFF2-40B4-BE49-F238E27FC236}">
                <a16:creationId xmlns:a16="http://schemas.microsoft.com/office/drawing/2014/main" id="{7F82438C-06E1-40E3-9016-C92F85A1F5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2D616-824C-4D39-AB67-E895D661EA37}"/>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225199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C497-2DEA-4317-8AEE-A09A96E104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50727C-8500-44D6-865E-CCD3A19FE1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829E40-8F2C-4BE2-BADB-F4FCA2DB10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84F571-A05A-4348-B23F-F0B34A5D9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590AB-D06A-4E9A-B7EA-AB6ACD0D2D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AF5FD0-7072-4782-BEA3-DF01F179EB92}"/>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8" name="Footer Placeholder 7">
            <a:extLst>
              <a:ext uri="{FF2B5EF4-FFF2-40B4-BE49-F238E27FC236}">
                <a16:creationId xmlns:a16="http://schemas.microsoft.com/office/drawing/2014/main" id="{766BFB5F-4FD7-4029-9E0E-ECF5A628D79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8AC264-616D-4139-972B-D3B18156C868}"/>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345882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8BE7-CF38-4657-B046-DA249778171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634842-FBEF-465A-9A5C-98EFAF1471FE}"/>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4" name="Footer Placeholder 3">
            <a:extLst>
              <a:ext uri="{FF2B5EF4-FFF2-40B4-BE49-F238E27FC236}">
                <a16:creationId xmlns:a16="http://schemas.microsoft.com/office/drawing/2014/main" id="{48EC82A6-C1B5-4EF2-8656-D392D7D3DA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4B56680-9FFA-4025-BC17-556DF7425358}"/>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192064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A4F497-427B-44F9-930C-03472A76C003}"/>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3" name="Footer Placeholder 2">
            <a:extLst>
              <a:ext uri="{FF2B5EF4-FFF2-40B4-BE49-F238E27FC236}">
                <a16:creationId xmlns:a16="http://schemas.microsoft.com/office/drawing/2014/main" id="{11662A2F-1636-4A5F-9169-F18FE0DD60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4045763-05A5-4AAB-A21B-4E75551ED97A}"/>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16369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93DA-4C95-4474-B00D-1C6E54D18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51FE83-92F6-414B-A996-4563294320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9FE5525-84F9-49A6-AD82-DF94EB0C9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BC87F-6AE6-4D39-A78A-2721C02E93CF}"/>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6" name="Footer Placeholder 5">
            <a:extLst>
              <a:ext uri="{FF2B5EF4-FFF2-40B4-BE49-F238E27FC236}">
                <a16:creationId xmlns:a16="http://schemas.microsoft.com/office/drawing/2014/main" id="{EF95A9E3-2549-40D7-B357-92B269AD3E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B49DD8-5C06-4100-BBA5-4914218F9699}"/>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1234984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27A5-E636-408B-91CC-B3773E6CD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437DA2E-698B-4317-AA15-61DE716054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7C8225-DFAA-4604-A57D-4E5CA292C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4C375-AA06-41DE-A594-EABBC25D18D7}"/>
              </a:ext>
            </a:extLst>
          </p:cNvPr>
          <p:cNvSpPr>
            <a:spLocks noGrp="1"/>
          </p:cNvSpPr>
          <p:nvPr>
            <p:ph type="dt" sz="half" idx="10"/>
          </p:nvPr>
        </p:nvSpPr>
        <p:spPr/>
        <p:txBody>
          <a:bodyPr/>
          <a:lstStyle/>
          <a:p>
            <a:fld id="{691AF64A-A267-487B-9D68-ED336708E6A8}" type="datetimeFigureOut">
              <a:rPr lang="en-IN" smtClean="0"/>
              <a:t>26-04-2024</a:t>
            </a:fld>
            <a:endParaRPr lang="en-IN"/>
          </a:p>
        </p:txBody>
      </p:sp>
      <p:sp>
        <p:nvSpPr>
          <p:cNvPr id="6" name="Footer Placeholder 5">
            <a:extLst>
              <a:ext uri="{FF2B5EF4-FFF2-40B4-BE49-F238E27FC236}">
                <a16:creationId xmlns:a16="http://schemas.microsoft.com/office/drawing/2014/main" id="{5FA2DA28-A3B4-4595-9F75-D6ECA02992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50AE20-33C0-44E5-8EA8-50AC5EECDC59}"/>
              </a:ext>
            </a:extLst>
          </p:cNvPr>
          <p:cNvSpPr>
            <a:spLocks noGrp="1"/>
          </p:cNvSpPr>
          <p:nvPr>
            <p:ph type="sldNum" sz="quarter" idx="12"/>
          </p:nvPr>
        </p:nvSpPr>
        <p:spPr/>
        <p:txBody>
          <a:bodyPr/>
          <a:lstStyle/>
          <a:p>
            <a:fld id="{9D17471B-CF32-450C-A210-46FC6938979B}" type="slidenum">
              <a:rPr lang="en-IN" smtClean="0"/>
              <a:t>‹#›</a:t>
            </a:fld>
            <a:endParaRPr lang="en-IN"/>
          </a:p>
        </p:txBody>
      </p:sp>
    </p:spTree>
    <p:extLst>
      <p:ext uri="{BB962C8B-B14F-4D97-AF65-F5344CB8AC3E}">
        <p14:creationId xmlns:p14="http://schemas.microsoft.com/office/powerpoint/2010/main" val="3866297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CD5A4-0D9E-4173-A3D0-871FEEE0D7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2BF92F-539E-4C88-A5CE-E3EF01FA1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E1408E-EEDA-4FE1-B331-313E80DE35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AF64A-A267-487B-9D68-ED336708E6A8}" type="datetimeFigureOut">
              <a:rPr lang="en-IN" smtClean="0"/>
              <a:t>26-04-2024</a:t>
            </a:fld>
            <a:endParaRPr lang="en-IN"/>
          </a:p>
        </p:txBody>
      </p:sp>
      <p:sp>
        <p:nvSpPr>
          <p:cNvPr id="5" name="Footer Placeholder 4">
            <a:extLst>
              <a:ext uri="{FF2B5EF4-FFF2-40B4-BE49-F238E27FC236}">
                <a16:creationId xmlns:a16="http://schemas.microsoft.com/office/drawing/2014/main" id="{7DBBD715-8033-49D2-8C7B-0119EA2194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C1A74DA-A052-4A4A-9C11-1E6984E816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7471B-CF32-450C-A210-46FC6938979B}" type="slidenum">
              <a:rPr lang="en-IN" smtClean="0"/>
              <a:t>‹#›</a:t>
            </a:fld>
            <a:endParaRPr lang="en-IN"/>
          </a:p>
        </p:txBody>
      </p:sp>
    </p:spTree>
    <p:extLst>
      <p:ext uri="{BB962C8B-B14F-4D97-AF65-F5344CB8AC3E}">
        <p14:creationId xmlns:p14="http://schemas.microsoft.com/office/powerpoint/2010/main" val="268992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A2371C1-6D20-4EDA-869F-4B917ED704BA}"/>
              </a:ext>
            </a:extLst>
          </p:cNvPr>
          <p:cNvSpPr txBox="1">
            <a:spLocks noChangeArrowheads="1"/>
          </p:cNvSpPr>
          <p:nvPr/>
        </p:nvSpPr>
        <p:spPr bwMode="auto">
          <a:xfrm>
            <a:off x="1051716" y="307608"/>
            <a:ext cx="10515600" cy="1169551"/>
          </a:xfrm>
          <a:prstGeom prst="rect">
            <a:avLst/>
          </a:prstGeom>
          <a:solidFill>
            <a:schemeClr val="bg1">
              <a:lumMod val="95000"/>
              <a:alpha val="0"/>
            </a:schemeClr>
          </a:solidFill>
          <a:ln w="9525">
            <a:noFill/>
            <a:miter lim="800000"/>
            <a:headEnd/>
            <a:tailEnd/>
          </a:ln>
          <a:effectLst/>
        </p:spPr>
        <p:txBody>
          <a:bodyPr vert="horz" wrap="square" lIns="91440" tIns="45720" rIns="91440" bIns="45720" numCol="1" rtlCol="0" anchor="ctr" anchorCtr="0" compatLnSpc="1">
            <a:prstTxWarp prst="textNoShape">
              <a:avLst/>
            </a:prstTxWarp>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base">
              <a:lnSpc>
                <a:spcPct val="100000"/>
              </a:lnSpc>
              <a:spcAft>
                <a:spcPct val="0"/>
              </a:spcAft>
              <a:tabLst>
                <a:tab pos="415925" algn="l"/>
                <a:tab pos="3159125" algn="ctr"/>
              </a:tabLst>
            </a:pPr>
            <a:r>
              <a:rPr lang="en-US" sz="2600" b="1" dirty="0">
                <a:latin typeface="Arial" pitchFamily="34" charset="0"/>
                <a:ea typeface="Calibri" pitchFamily="34" charset="0"/>
                <a:cs typeface="Times New Roman" pitchFamily="18" charset="0"/>
              </a:rPr>
              <a:t>           </a:t>
            </a:r>
            <a:r>
              <a:rPr lang="en-US" sz="2600" b="1" dirty="0">
                <a:solidFill>
                  <a:schemeClr val="bg1"/>
                </a:solidFill>
                <a:latin typeface="Arial" pitchFamily="34" charset="0"/>
                <a:ea typeface="Calibri" pitchFamily="34" charset="0"/>
                <a:cs typeface="Times New Roman" pitchFamily="18" charset="0"/>
              </a:rPr>
              <a:t>Jain College of Engineering, Belagavi, 590014</a:t>
            </a:r>
            <a:br>
              <a:rPr lang="en-US" sz="2600" b="1" dirty="0">
                <a:solidFill>
                  <a:srgbClr val="0070C0"/>
                </a:solidFill>
                <a:latin typeface="Arial" pitchFamily="34" charset="0"/>
                <a:ea typeface="Calibri" pitchFamily="34" charset="0"/>
                <a:cs typeface="Times New Roman" pitchFamily="18" charset="0"/>
              </a:rPr>
            </a:br>
            <a:r>
              <a:rPr lang="en-US" sz="2600" b="1" dirty="0">
                <a:solidFill>
                  <a:srgbClr val="0070C0"/>
                </a:solidFill>
                <a:latin typeface="Arial" pitchFamily="34" charset="0"/>
                <a:ea typeface="Calibri" pitchFamily="34" charset="0"/>
                <a:cs typeface="Times New Roman" pitchFamily="18" charset="0"/>
              </a:rPr>
              <a:t>            </a:t>
            </a:r>
            <a:endParaRPr lang="en-US" sz="2600" dirty="0">
              <a:solidFill>
                <a:srgbClr val="0070C0"/>
              </a:solidFill>
              <a:latin typeface="Arial" pitchFamily="34" charset="0"/>
              <a:cs typeface="Arial" pitchFamily="34" charset="0"/>
            </a:endParaRPr>
          </a:p>
          <a:p>
            <a:pPr algn="l" eaLnBrk="0" fontAlgn="base" hangingPunct="0">
              <a:lnSpc>
                <a:spcPct val="100000"/>
              </a:lnSpc>
              <a:spcAft>
                <a:spcPct val="0"/>
              </a:spcAft>
              <a:tabLst>
                <a:tab pos="415925" algn="l"/>
                <a:tab pos="3159125" algn="ctr"/>
              </a:tabLst>
            </a:pPr>
            <a:endParaRPr lang="en-US" sz="1800" dirty="0">
              <a:solidFill>
                <a:srgbClr val="0070C0"/>
              </a:solidFill>
              <a:latin typeface="Arial" pitchFamily="34" charset="0"/>
              <a:cs typeface="Arial" pitchFamily="34" charset="0"/>
            </a:endParaRPr>
          </a:p>
        </p:txBody>
      </p:sp>
      <p:sp>
        <p:nvSpPr>
          <p:cNvPr id="5" name="Rectangle 3">
            <a:extLst>
              <a:ext uri="{FF2B5EF4-FFF2-40B4-BE49-F238E27FC236}">
                <a16:creationId xmlns:a16="http://schemas.microsoft.com/office/drawing/2014/main" id="{462F4856-73BD-428C-9CCA-3F3233FCD569}"/>
              </a:ext>
            </a:extLst>
          </p:cNvPr>
          <p:cNvSpPr>
            <a:spLocks noChangeArrowheads="1"/>
          </p:cNvSpPr>
          <p:nvPr/>
        </p:nvSpPr>
        <p:spPr bwMode="auto">
          <a:xfrm>
            <a:off x="1624494" y="738175"/>
            <a:ext cx="700089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bg1">
                    <a:lumMod val="95000"/>
                  </a:schemeClr>
                </a:solidFill>
                <a:effectLst/>
                <a:latin typeface="Arial" pitchFamily="34" charset="0"/>
                <a:ea typeface="Calibri" pitchFamily="34" charset="0"/>
                <a:cs typeface="Times New Roman" pitchFamily="18" charset="0"/>
              </a:rPr>
              <a:t>Department of </a:t>
            </a:r>
            <a:r>
              <a:rPr lang="en-US" b="1" dirty="0">
                <a:solidFill>
                  <a:schemeClr val="bg1">
                    <a:lumMod val="95000"/>
                  </a:schemeClr>
                </a:solidFill>
                <a:latin typeface="Arial" pitchFamily="34" charset="0"/>
                <a:ea typeface="Calibri" pitchFamily="34" charset="0"/>
                <a:cs typeface="Times New Roman" pitchFamily="18" charset="0"/>
              </a:rPr>
              <a:t>Computer Science and</a:t>
            </a:r>
            <a:r>
              <a:rPr kumimoji="0" lang="en-US" b="1" i="0" u="none" strike="noStrike" cap="none" normalizeH="0" baseline="0" dirty="0">
                <a:ln>
                  <a:noFill/>
                </a:ln>
                <a:solidFill>
                  <a:schemeClr val="bg1">
                    <a:lumMod val="95000"/>
                  </a:schemeClr>
                </a:solidFill>
                <a:effectLst/>
                <a:latin typeface="Arial" pitchFamily="34" charset="0"/>
                <a:ea typeface="Calibri" pitchFamily="34" charset="0"/>
                <a:cs typeface="Times New Roman" pitchFamily="18" charset="0"/>
              </a:rPr>
              <a:t> Engineering</a:t>
            </a:r>
            <a:endParaRPr kumimoji="0" lang="en-US" b="0" i="0" u="none" strike="noStrike" cap="none" normalizeH="0" baseline="0" dirty="0">
              <a:ln>
                <a:noFill/>
              </a:ln>
              <a:solidFill>
                <a:schemeClr val="bg1">
                  <a:lumMod val="95000"/>
                </a:schemeClr>
              </a:solidFill>
              <a:effectLst/>
              <a:latin typeface="Arial" pitchFamily="34" charset="0"/>
              <a:cs typeface="Arial" pitchFamily="34" charset="0"/>
            </a:endParaRPr>
          </a:p>
        </p:txBody>
      </p:sp>
      <p:sp>
        <p:nvSpPr>
          <p:cNvPr id="7" name="TextBox 6">
            <a:extLst>
              <a:ext uri="{FF2B5EF4-FFF2-40B4-BE49-F238E27FC236}">
                <a16:creationId xmlns:a16="http://schemas.microsoft.com/office/drawing/2014/main" id="{65BDA574-C6F0-4107-AFBE-64C02D7EC74B}"/>
              </a:ext>
            </a:extLst>
          </p:cNvPr>
          <p:cNvSpPr txBox="1"/>
          <p:nvPr/>
        </p:nvSpPr>
        <p:spPr>
          <a:xfrm>
            <a:off x="0" y="1272337"/>
            <a:ext cx="12194417" cy="2308324"/>
          </a:xfrm>
          <a:prstGeom prst="rect">
            <a:avLst/>
          </a:prstGeom>
          <a:noFill/>
        </p:spPr>
        <p:txBody>
          <a:bodyPr wrap="square">
            <a:spAutoFit/>
          </a:bodyPr>
          <a:lstStyle/>
          <a:p>
            <a:pPr algn="ctr"/>
            <a:r>
              <a:rPr lang="en-US" sz="3600" b="1" dirty="0">
                <a:solidFill>
                  <a:schemeClr val="bg1"/>
                </a:solidFill>
                <a:latin typeface="Trebuchet MS" panose="020B0603020202020204" pitchFamily="34" charset="0"/>
              </a:rPr>
              <a:t>Project Presentation </a:t>
            </a:r>
          </a:p>
          <a:p>
            <a:pPr algn="ctr"/>
            <a:r>
              <a:rPr lang="en-US" sz="3600" b="1" dirty="0">
                <a:solidFill>
                  <a:schemeClr val="bg1"/>
                </a:solidFill>
                <a:latin typeface="Consolas" panose="020B0609020204030204" pitchFamily="49" charset="0"/>
              </a:rPr>
              <a:t>On</a:t>
            </a:r>
          </a:p>
          <a:p>
            <a:pPr algn="ctr"/>
            <a:r>
              <a:rPr lang="en-US" sz="3600" u="sng" dirty="0">
                <a:solidFill>
                  <a:schemeClr val="bg1"/>
                </a:solidFill>
                <a:latin typeface="Arial Black" panose="020B0A04020102020204" pitchFamily="34" charset="0"/>
              </a:rPr>
              <a:t>Smart Charging &amp; CNG Booking system for Sustainable Transportation</a:t>
            </a:r>
          </a:p>
        </p:txBody>
      </p:sp>
      <p:sp>
        <p:nvSpPr>
          <p:cNvPr id="8" name="TextBox 7">
            <a:extLst>
              <a:ext uri="{FF2B5EF4-FFF2-40B4-BE49-F238E27FC236}">
                <a16:creationId xmlns:a16="http://schemas.microsoft.com/office/drawing/2014/main" id="{C56421BA-528E-4950-A66E-CF3FEC5F9494}"/>
              </a:ext>
            </a:extLst>
          </p:cNvPr>
          <p:cNvSpPr txBox="1"/>
          <p:nvPr/>
        </p:nvSpPr>
        <p:spPr>
          <a:xfrm>
            <a:off x="551811" y="3684256"/>
            <a:ext cx="4940664" cy="2862322"/>
          </a:xfrm>
          <a:prstGeom prst="rect">
            <a:avLst/>
          </a:prstGeom>
          <a:noFill/>
        </p:spPr>
        <p:txBody>
          <a:bodyPr wrap="square">
            <a:spAutoFit/>
          </a:bodyPr>
          <a:lstStyle/>
          <a:p>
            <a:pPr marL="0" indent="0">
              <a:buNone/>
            </a:pPr>
            <a:r>
              <a:rPr lang="en-US" sz="2000" b="1" dirty="0">
                <a:solidFill>
                  <a:schemeClr val="bg1"/>
                </a:solidFill>
                <a:latin typeface="Swis721 Blk BT" panose="020B0904030502020204" pitchFamily="34" charset="0"/>
              </a:rPr>
              <a:t>Group Members:</a:t>
            </a:r>
          </a:p>
          <a:p>
            <a:pPr marL="0" indent="0">
              <a:buNone/>
            </a:pPr>
            <a:endParaRPr lang="en-US" sz="2000" b="1" dirty="0">
              <a:solidFill>
                <a:schemeClr val="bg1"/>
              </a:solidFill>
              <a:latin typeface="Arial Black" panose="020B0A04020102020204" pitchFamily="34" charset="0"/>
            </a:endParaRPr>
          </a:p>
          <a:p>
            <a:r>
              <a:rPr lang="en-US" sz="2000" b="1" dirty="0">
                <a:solidFill>
                  <a:schemeClr val="bg1"/>
                </a:solidFill>
                <a:latin typeface="Arial Black" panose="020B0A04020102020204" pitchFamily="34" charset="0"/>
              </a:rPr>
              <a:t>Vaishnavi Kulkarni(2JI20CS053)</a:t>
            </a:r>
          </a:p>
          <a:p>
            <a:pPr marL="0" indent="0">
              <a:buNone/>
            </a:pPr>
            <a:endParaRPr lang="en-US" sz="2000" b="1" dirty="0">
              <a:solidFill>
                <a:schemeClr val="bg1"/>
              </a:solidFill>
              <a:latin typeface="Arial Black" panose="020B0A04020102020204" pitchFamily="34" charset="0"/>
            </a:endParaRPr>
          </a:p>
          <a:p>
            <a:r>
              <a:rPr lang="en-US" sz="2000" b="1" dirty="0">
                <a:solidFill>
                  <a:schemeClr val="bg1"/>
                </a:solidFill>
                <a:latin typeface="Arial Black" panose="020B0A04020102020204" pitchFamily="34" charset="0"/>
              </a:rPr>
              <a:t>Anurag </a:t>
            </a:r>
            <a:r>
              <a:rPr lang="en-US" sz="2000" b="1" dirty="0" err="1">
                <a:solidFill>
                  <a:schemeClr val="bg1"/>
                </a:solidFill>
                <a:latin typeface="Arial Black" panose="020B0A04020102020204" pitchFamily="34" charset="0"/>
              </a:rPr>
              <a:t>Gundapi</a:t>
            </a:r>
            <a:r>
              <a:rPr lang="en-US" sz="2000" b="1" dirty="0">
                <a:solidFill>
                  <a:schemeClr val="bg1"/>
                </a:solidFill>
                <a:latin typeface="Arial Black" panose="020B0A04020102020204" pitchFamily="34" charset="0"/>
              </a:rPr>
              <a:t>(2JI20CS011)</a:t>
            </a:r>
          </a:p>
          <a:p>
            <a:endParaRPr lang="en-US" sz="2000" b="1" dirty="0">
              <a:solidFill>
                <a:schemeClr val="bg1"/>
              </a:solidFill>
              <a:latin typeface="Arial Black" panose="020B0A04020102020204" pitchFamily="34" charset="0"/>
            </a:endParaRPr>
          </a:p>
          <a:p>
            <a:r>
              <a:rPr lang="en-US" sz="2000" b="1" dirty="0">
                <a:solidFill>
                  <a:schemeClr val="bg1"/>
                </a:solidFill>
                <a:latin typeface="Arial Black" panose="020B0A04020102020204" pitchFamily="34" charset="0"/>
              </a:rPr>
              <a:t>Prathamesh </a:t>
            </a:r>
            <a:r>
              <a:rPr lang="en-US" sz="2000" b="1" dirty="0" err="1">
                <a:solidFill>
                  <a:schemeClr val="bg1"/>
                </a:solidFill>
                <a:latin typeface="Arial Black" panose="020B0A04020102020204" pitchFamily="34" charset="0"/>
              </a:rPr>
              <a:t>Bamane</a:t>
            </a:r>
            <a:r>
              <a:rPr lang="en-US" sz="2000" b="1" dirty="0">
                <a:solidFill>
                  <a:schemeClr val="bg1"/>
                </a:solidFill>
                <a:latin typeface="Arial Black" panose="020B0A04020102020204" pitchFamily="34" charset="0"/>
              </a:rPr>
              <a:t>(2JI20CS034)</a:t>
            </a:r>
          </a:p>
          <a:p>
            <a:r>
              <a:rPr lang="en-US" sz="2000" b="1" dirty="0">
                <a:solidFill>
                  <a:schemeClr val="bg1"/>
                </a:solidFill>
                <a:latin typeface="Arial Black" panose="020B0A04020102020204" pitchFamily="34" charset="0"/>
              </a:rPr>
              <a:t> </a:t>
            </a:r>
          </a:p>
          <a:p>
            <a:r>
              <a:rPr lang="en-US" sz="2000" b="1" dirty="0">
                <a:solidFill>
                  <a:schemeClr val="bg1"/>
                </a:solidFill>
                <a:latin typeface="Arial Black" panose="020B0A04020102020204" pitchFamily="34" charset="0"/>
              </a:rPr>
              <a:t>Aneesh </a:t>
            </a:r>
            <a:r>
              <a:rPr lang="en-US" sz="2000" b="1" dirty="0" err="1">
                <a:solidFill>
                  <a:schemeClr val="bg1"/>
                </a:solidFill>
                <a:latin typeface="Arial Black" panose="020B0A04020102020204" pitchFamily="34" charset="0"/>
              </a:rPr>
              <a:t>Phape</a:t>
            </a:r>
            <a:r>
              <a:rPr lang="en-US" sz="2000" b="1" dirty="0">
                <a:solidFill>
                  <a:schemeClr val="bg1"/>
                </a:solidFill>
                <a:latin typeface="Arial Black" panose="020B0A04020102020204" pitchFamily="34" charset="0"/>
              </a:rPr>
              <a:t>(2JI20CS060</a:t>
            </a:r>
            <a:r>
              <a:rPr lang="en-US" dirty="0">
                <a:solidFill>
                  <a:schemeClr val="bg1"/>
                </a:solidFill>
                <a:latin typeface="Arial Black" panose="020B0A04020102020204" pitchFamily="34" charset="0"/>
              </a:rPr>
              <a:t>)</a:t>
            </a:r>
            <a:endParaRPr lang="en-IN" dirty="0">
              <a:latin typeface="Arial Black" panose="020B0A04020102020204" pitchFamily="34" charset="0"/>
            </a:endParaRPr>
          </a:p>
        </p:txBody>
      </p:sp>
      <p:sp>
        <p:nvSpPr>
          <p:cNvPr id="9" name="TextBox 8">
            <a:extLst>
              <a:ext uri="{FF2B5EF4-FFF2-40B4-BE49-F238E27FC236}">
                <a16:creationId xmlns:a16="http://schemas.microsoft.com/office/drawing/2014/main" id="{72F152CF-2042-43B4-BAAB-45C8F3501F5F}"/>
              </a:ext>
            </a:extLst>
          </p:cNvPr>
          <p:cNvSpPr txBox="1"/>
          <p:nvPr/>
        </p:nvSpPr>
        <p:spPr>
          <a:xfrm>
            <a:off x="8419170" y="4876972"/>
            <a:ext cx="3152919" cy="1015663"/>
          </a:xfrm>
          <a:prstGeom prst="rect">
            <a:avLst/>
          </a:prstGeom>
          <a:noFill/>
        </p:spPr>
        <p:txBody>
          <a:bodyPr wrap="square">
            <a:spAutoFit/>
          </a:bodyPr>
          <a:lstStyle/>
          <a:p>
            <a:pPr algn="ctr"/>
            <a:r>
              <a:rPr lang="en-US" sz="2000" dirty="0">
                <a:solidFill>
                  <a:schemeClr val="bg1"/>
                </a:solidFill>
                <a:latin typeface="Arial Black" panose="020B0A04020102020204" pitchFamily="34" charset="0"/>
              </a:rPr>
              <a:t>Project Guide:</a:t>
            </a:r>
          </a:p>
          <a:p>
            <a:pPr algn="ctr"/>
            <a:r>
              <a:rPr lang="en-US" sz="2000" dirty="0">
                <a:solidFill>
                  <a:schemeClr val="bg1"/>
                </a:solidFill>
                <a:latin typeface="Arial Black" panose="020B0A04020102020204" pitchFamily="34" charset="0"/>
              </a:rPr>
              <a:t>                                                                        </a:t>
            </a:r>
          </a:p>
          <a:p>
            <a:pPr algn="ctr"/>
            <a:r>
              <a:rPr lang="en-US" sz="2000" dirty="0">
                <a:solidFill>
                  <a:schemeClr val="bg1"/>
                </a:solidFill>
                <a:latin typeface="Arial Black" panose="020B0A04020102020204" pitchFamily="34" charset="0"/>
              </a:rPr>
              <a:t>  Prof. </a:t>
            </a:r>
            <a:r>
              <a:rPr lang="en-US" sz="2000" dirty="0" err="1">
                <a:solidFill>
                  <a:schemeClr val="bg1"/>
                </a:solidFill>
                <a:latin typeface="Arial Black" panose="020B0A04020102020204" pitchFamily="34" charset="0"/>
              </a:rPr>
              <a:t>Nalinakshi</a:t>
            </a:r>
            <a:r>
              <a:rPr lang="en-US" sz="2000" dirty="0">
                <a:solidFill>
                  <a:schemeClr val="bg1"/>
                </a:solidFill>
                <a:latin typeface="Arial Black" panose="020B0A04020102020204" pitchFamily="34" charset="0"/>
              </a:rPr>
              <a:t> B G</a:t>
            </a:r>
            <a:endParaRPr lang="en-IN" sz="2000" dirty="0">
              <a:solidFill>
                <a:schemeClr val="bg1"/>
              </a:solidFill>
              <a:latin typeface="Arial Black" panose="020B0A04020102020204" pitchFamily="34" charset="0"/>
            </a:endParaRPr>
          </a:p>
        </p:txBody>
      </p:sp>
      <p:pic>
        <p:nvPicPr>
          <p:cNvPr id="11" name="Picture 10">
            <a:extLst>
              <a:ext uri="{FF2B5EF4-FFF2-40B4-BE49-F238E27FC236}">
                <a16:creationId xmlns:a16="http://schemas.microsoft.com/office/drawing/2014/main" id="{D2265611-480D-48AD-B12F-18AB641ED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393" y="346404"/>
            <a:ext cx="999810" cy="861134"/>
          </a:xfrm>
          <a:prstGeom prst="rect">
            <a:avLst/>
          </a:prstGeom>
        </p:spPr>
      </p:pic>
    </p:spTree>
    <p:extLst>
      <p:ext uri="{BB962C8B-B14F-4D97-AF65-F5344CB8AC3E}">
        <p14:creationId xmlns:p14="http://schemas.microsoft.com/office/powerpoint/2010/main" val="190667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5F8C2CB-F89E-4E35-B5BE-FB4FB67D7698}"/>
              </a:ext>
            </a:extLst>
          </p:cNvPr>
          <p:cNvSpPr/>
          <p:nvPr/>
        </p:nvSpPr>
        <p:spPr>
          <a:xfrm rot="2704614">
            <a:off x="6754552" y="-556626"/>
            <a:ext cx="8043730" cy="3984479"/>
          </a:xfrm>
          <a:custGeom>
            <a:avLst/>
            <a:gdLst>
              <a:gd name="connsiteX0" fmla="*/ 0 w 8043730"/>
              <a:gd name="connsiteY0" fmla="*/ 3984479 h 3984479"/>
              <a:gd name="connsiteX1" fmla="*/ 1923050 w 8043730"/>
              <a:gd name="connsiteY1" fmla="*/ 2056260 h 3984479"/>
              <a:gd name="connsiteX2" fmla="*/ 4006522 w 8043730"/>
              <a:gd name="connsiteY2" fmla="*/ 0 h 3984479"/>
              <a:gd name="connsiteX3" fmla="*/ 8043730 w 8043730"/>
              <a:gd name="connsiteY3" fmla="*/ 3984479 h 3984479"/>
            </a:gdLst>
            <a:ahLst/>
            <a:cxnLst>
              <a:cxn ang="0">
                <a:pos x="connsiteX0" y="connsiteY0"/>
              </a:cxn>
              <a:cxn ang="0">
                <a:pos x="connsiteX1" y="connsiteY1"/>
              </a:cxn>
              <a:cxn ang="0">
                <a:pos x="connsiteX2" y="connsiteY2"/>
              </a:cxn>
              <a:cxn ang="0">
                <a:pos x="connsiteX3" y="connsiteY3"/>
              </a:cxn>
            </a:cxnLst>
            <a:rect l="l" t="t" r="r" b="b"/>
            <a:pathLst>
              <a:path w="8043730" h="3984479">
                <a:moveTo>
                  <a:pt x="0" y="3984479"/>
                </a:moveTo>
                <a:lnTo>
                  <a:pt x="1923050" y="2056260"/>
                </a:lnTo>
                <a:lnTo>
                  <a:pt x="4006522" y="0"/>
                </a:lnTo>
                <a:lnTo>
                  <a:pt x="8043730" y="398447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9F24FD59-49D0-42C6-9B9E-5FBCF35F9D5D}"/>
              </a:ext>
            </a:extLst>
          </p:cNvPr>
          <p:cNvSpPr txBox="1"/>
          <p:nvPr/>
        </p:nvSpPr>
        <p:spPr>
          <a:xfrm>
            <a:off x="357470" y="370453"/>
            <a:ext cx="6999914" cy="984885"/>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METHODOLOGY</a:t>
            </a:r>
          </a:p>
          <a:p>
            <a:endParaRPr lang="en-IN" dirty="0"/>
          </a:p>
        </p:txBody>
      </p:sp>
      <p:sp>
        <p:nvSpPr>
          <p:cNvPr id="4" name="TextBox 3">
            <a:extLst>
              <a:ext uri="{FF2B5EF4-FFF2-40B4-BE49-F238E27FC236}">
                <a16:creationId xmlns:a16="http://schemas.microsoft.com/office/drawing/2014/main" id="{D3F75195-F4D2-4FBC-93BC-93DBB0F89122}"/>
              </a:ext>
            </a:extLst>
          </p:cNvPr>
          <p:cNvSpPr txBox="1"/>
          <p:nvPr/>
        </p:nvSpPr>
        <p:spPr>
          <a:xfrm>
            <a:off x="357470" y="1435613"/>
            <a:ext cx="8854624" cy="4102533"/>
          </a:xfrm>
          <a:prstGeom prst="rect">
            <a:avLst/>
          </a:prstGeom>
          <a:noFill/>
        </p:spPr>
        <p:txBody>
          <a:bodyPr wrap="square">
            <a:spAutoFit/>
          </a:bodyPr>
          <a:lstStyle/>
          <a:p>
            <a:pPr>
              <a:lnSpc>
                <a:spcPct val="150000"/>
              </a:lnSpc>
            </a:pPr>
            <a:r>
              <a:rPr lang="en-IN" sz="2200" b="1" dirty="0">
                <a:solidFill>
                  <a:schemeClr val="bg1"/>
                </a:solidFill>
              </a:rPr>
              <a:t>• </a:t>
            </a:r>
            <a:r>
              <a:rPr lang="en-US" sz="2200" b="1" dirty="0">
                <a:solidFill>
                  <a:schemeClr val="bg1"/>
                </a:solidFill>
              </a:rPr>
              <a:t>User Registration &amp; Login: Users sign up to access the service </a:t>
            </a:r>
          </a:p>
          <a:p>
            <a:pPr>
              <a:lnSpc>
                <a:spcPct val="150000"/>
              </a:lnSpc>
            </a:pPr>
            <a:r>
              <a:rPr lang="en-US" sz="2200" b="1" dirty="0">
                <a:solidFill>
                  <a:schemeClr val="bg1"/>
                </a:solidFill>
              </a:rPr>
              <a:t>and log in for personalized access to station booking and payment.</a:t>
            </a:r>
          </a:p>
          <a:p>
            <a:pPr>
              <a:lnSpc>
                <a:spcPct val="150000"/>
              </a:lnSpc>
            </a:pPr>
            <a:r>
              <a:rPr lang="en-IN" sz="2200" b="1" dirty="0">
                <a:solidFill>
                  <a:schemeClr val="bg1"/>
                </a:solidFill>
              </a:rPr>
              <a:t> •</a:t>
            </a:r>
            <a:r>
              <a:rPr lang="en-US" sz="2200" b="1" dirty="0">
                <a:solidFill>
                  <a:schemeClr val="bg1"/>
                </a:solidFill>
              </a:rPr>
              <a:t> Locate Nearby Charging Stations: Utilize location services to find the closest charging stations with available slots for booking.</a:t>
            </a:r>
          </a:p>
          <a:p>
            <a:pPr>
              <a:lnSpc>
                <a:spcPct val="150000"/>
              </a:lnSpc>
            </a:pPr>
            <a:r>
              <a:rPr lang="en-IN" sz="2200" b="1" dirty="0">
                <a:solidFill>
                  <a:schemeClr val="bg1"/>
                </a:solidFill>
              </a:rPr>
              <a:t>• </a:t>
            </a:r>
            <a:r>
              <a:rPr lang="en-US" sz="2200" b="1" dirty="0">
                <a:solidFill>
                  <a:schemeClr val="bg1"/>
                </a:solidFill>
              </a:rPr>
              <a:t>Display Plans: Present users with various charging plans based on their needs and preferences.</a:t>
            </a:r>
          </a:p>
          <a:p>
            <a:pPr>
              <a:lnSpc>
                <a:spcPct val="150000"/>
              </a:lnSpc>
            </a:pPr>
            <a:r>
              <a:rPr lang="en-IN" sz="2200" b="1" dirty="0">
                <a:solidFill>
                  <a:schemeClr val="bg1"/>
                </a:solidFill>
              </a:rPr>
              <a:t>•</a:t>
            </a:r>
            <a:r>
              <a:rPr lang="en-US" sz="2200" b="1" dirty="0">
                <a:solidFill>
                  <a:schemeClr val="bg1"/>
                </a:solidFill>
              </a:rPr>
              <a:t> Select &amp; Pay for Plan: Users choose a plan and securely make payment transactions within the platform.</a:t>
            </a:r>
          </a:p>
        </p:txBody>
      </p:sp>
    </p:spTree>
    <p:extLst>
      <p:ext uri="{BB962C8B-B14F-4D97-AF65-F5344CB8AC3E}">
        <p14:creationId xmlns:p14="http://schemas.microsoft.com/office/powerpoint/2010/main" val="1120806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CE0E1-B018-4B30-A781-F7CAA3B7F7EB}"/>
              </a:ext>
            </a:extLst>
          </p:cNvPr>
          <p:cNvSpPr txBox="1"/>
          <p:nvPr/>
        </p:nvSpPr>
        <p:spPr>
          <a:xfrm>
            <a:off x="415835" y="1244150"/>
            <a:ext cx="8377969" cy="257903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Track Location &amp; Charging Progress: Real-time tracking of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user's location and charging progress for efficient monitoring.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Hardware Integration for Charging: Connect the user's electric vehicle to the charging station using the platform's hardware prototype.</a:t>
            </a:r>
          </a:p>
        </p:txBody>
      </p:sp>
      <p:sp>
        <p:nvSpPr>
          <p:cNvPr id="5" name="Freeform: Shape 4">
            <a:extLst>
              <a:ext uri="{FF2B5EF4-FFF2-40B4-BE49-F238E27FC236}">
                <a16:creationId xmlns:a16="http://schemas.microsoft.com/office/drawing/2014/main" id="{01211748-04B4-48C9-895D-3E2D1B40ACE8}"/>
              </a:ext>
            </a:extLst>
          </p:cNvPr>
          <p:cNvSpPr/>
          <p:nvPr/>
        </p:nvSpPr>
        <p:spPr>
          <a:xfrm rot="2587720">
            <a:off x="6498518" y="-1167200"/>
            <a:ext cx="7020418" cy="4197774"/>
          </a:xfrm>
          <a:custGeom>
            <a:avLst/>
            <a:gdLst>
              <a:gd name="connsiteX0" fmla="*/ 4435621 w 7020418"/>
              <a:gd name="connsiteY0" fmla="*/ 0 h 4197774"/>
              <a:gd name="connsiteX1" fmla="*/ 7020418 w 7020418"/>
              <a:gd name="connsiteY1" fmla="*/ 2696544 h 4197774"/>
              <a:gd name="connsiteX2" fmla="*/ 5417777 w 7020418"/>
              <a:gd name="connsiteY2" fmla="*/ 4197774 h 4197774"/>
              <a:gd name="connsiteX3" fmla="*/ 0 w 7020418"/>
              <a:gd name="connsiteY3" fmla="*/ 4197774 h 4197774"/>
            </a:gdLst>
            <a:ahLst/>
            <a:cxnLst>
              <a:cxn ang="0">
                <a:pos x="connsiteX0" y="connsiteY0"/>
              </a:cxn>
              <a:cxn ang="0">
                <a:pos x="connsiteX1" y="connsiteY1"/>
              </a:cxn>
              <a:cxn ang="0">
                <a:pos x="connsiteX2" y="connsiteY2"/>
              </a:cxn>
              <a:cxn ang="0">
                <a:pos x="connsiteX3" y="connsiteY3"/>
              </a:cxn>
            </a:cxnLst>
            <a:rect l="l" t="t" r="r" b="b"/>
            <a:pathLst>
              <a:path w="7020418" h="4197774">
                <a:moveTo>
                  <a:pt x="4435621" y="0"/>
                </a:moveTo>
                <a:lnTo>
                  <a:pt x="7020418" y="2696544"/>
                </a:lnTo>
                <a:lnTo>
                  <a:pt x="5417777" y="4197774"/>
                </a:lnTo>
                <a:lnTo>
                  <a:pt x="0" y="4197774"/>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7" name="TextBox 6">
            <a:extLst>
              <a:ext uri="{FF2B5EF4-FFF2-40B4-BE49-F238E27FC236}">
                <a16:creationId xmlns:a16="http://schemas.microsoft.com/office/drawing/2014/main" id="{22976FDE-2FD3-45CE-A314-485F6F04D3DE}"/>
              </a:ext>
            </a:extLst>
          </p:cNvPr>
          <p:cNvSpPr txBox="1"/>
          <p:nvPr/>
        </p:nvSpPr>
        <p:spPr>
          <a:xfrm>
            <a:off x="415835" y="3823189"/>
            <a:ext cx="11583211" cy="207120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Monitor Charging Status: Continuously check the status of the charging process to ensure smooth operation and completion.</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2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 Testing &amp; Deployment: Thoroughly test the system for functionality and deploy it for users to use reliably</a:t>
            </a: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38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B8288F-4872-4F8A-A644-9A130B5761C7}"/>
              </a:ext>
            </a:extLst>
          </p:cNvPr>
          <p:cNvPicPr>
            <a:picLocks noChangeAspect="1"/>
          </p:cNvPicPr>
          <p:nvPr/>
        </p:nvPicPr>
        <p:blipFill>
          <a:blip r:embed="rId2">
            <a:extLst>
              <a:ext uri="{28A0092B-C50C-407E-A947-70E740481C1C}">
                <a14:useLocalDpi xmlns:a14="http://schemas.microsoft.com/office/drawing/2010/main" val="0"/>
              </a:ext>
            </a:extLst>
          </a:blip>
          <a:srcRect l="16631"/>
          <a:stretch>
            <a:fillRect/>
          </a:stretch>
        </p:blipFill>
        <p:spPr>
          <a:xfrm>
            <a:off x="7628708" y="0"/>
            <a:ext cx="4563292" cy="3707130"/>
          </a:xfrm>
          <a:custGeom>
            <a:avLst/>
            <a:gdLst>
              <a:gd name="connsiteX0" fmla="*/ 682955 w 4563292"/>
              <a:gd name="connsiteY0" fmla="*/ 0 h 3707130"/>
              <a:gd name="connsiteX1" fmla="*/ 4516063 w 4563292"/>
              <a:gd name="connsiteY1" fmla="*/ 0 h 3707130"/>
              <a:gd name="connsiteX2" fmla="*/ 4563292 w 4563292"/>
              <a:gd name="connsiteY2" fmla="*/ 48048 h 3707130"/>
              <a:gd name="connsiteX3" fmla="*/ 4563292 w 4563292"/>
              <a:gd name="connsiteY3" fmla="*/ 3191540 h 3707130"/>
              <a:gd name="connsiteX4" fmla="*/ 4437639 w 4563292"/>
              <a:gd name="connsiteY4" fmla="*/ 3319372 h 3707130"/>
              <a:gd name="connsiteX5" fmla="*/ 4052919 w 4563292"/>
              <a:gd name="connsiteY5" fmla="*/ 3612869 h 3707130"/>
              <a:gd name="connsiteX6" fmla="*/ 3885112 w 4563292"/>
              <a:gd name="connsiteY6" fmla="*/ 3707130 h 3707130"/>
              <a:gd name="connsiteX7" fmla="*/ 1313906 w 4563292"/>
              <a:gd name="connsiteY7" fmla="*/ 3707130 h 3707130"/>
              <a:gd name="connsiteX8" fmla="*/ 1146099 w 4563292"/>
              <a:gd name="connsiteY8" fmla="*/ 3612869 h 3707130"/>
              <a:gd name="connsiteX9" fmla="*/ 0 w 4563292"/>
              <a:gd name="connsiteY9" fmla="*/ 1619794 h 3707130"/>
              <a:gd name="connsiteX10" fmla="*/ 593602 w 4563292"/>
              <a:gd name="connsiteY10" fmla="*/ 90903 h 370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63292" h="3707130">
                <a:moveTo>
                  <a:pt x="682955" y="0"/>
                </a:moveTo>
                <a:lnTo>
                  <a:pt x="4516063" y="0"/>
                </a:lnTo>
                <a:lnTo>
                  <a:pt x="4563292" y="48048"/>
                </a:lnTo>
                <a:lnTo>
                  <a:pt x="4563292" y="3191540"/>
                </a:lnTo>
                <a:lnTo>
                  <a:pt x="4437639" y="3319372"/>
                </a:lnTo>
                <a:cubicBezTo>
                  <a:pt x="4320035" y="3428112"/>
                  <a:pt x="4191214" y="3526481"/>
                  <a:pt x="4052919" y="3612869"/>
                </a:cubicBezTo>
                <a:lnTo>
                  <a:pt x="3885112" y="3707130"/>
                </a:lnTo>
                <a:lnTo>
                  <a:pt x="1313906" y="3707130"/>
                </a:lnTo>
                <a:lnTo>
                  <a:pt x="1146099" y="3612869"/>
                </a:lnTo>
                <a:cubicBezTo>
                  <a:pt x="454625" y="3180931"/>
                  <a:pt x="0" y="2449452"/>
                  <a:pt x="0" y="1619794"/>
                </a:cubicBezTo>
                <a:cubicBezTo>
                  <a:pt x="0" y="1039033"/>
                  <a:pt x="222767" y="506381"/>
                  <a:pt x="593602" y="90903"/>
                </a:cubicBezTo>
                <a:close/>
              </a:path>
            </a:pathLst>
          </a:custGeom>
        </p:spPr>
      </p:pic>
      <p:sp>
        <p:nvSpPr>
          <p:cNvPr id="10" name="TextBox 9">
            <a:extLst>
              <a:ext uri="{FF2B5EF4-FFF2-40B4-BE49-F238E27FC236}">
                <a16:creationId xmlns:a16="http://schemas.microsoft.com/office/drawing/2014/main" id="{ECFAC152-9C45-4BB9-90E1-2C4601A3E954}"/>
              </a:ext>
            </a:extLst>
          </p:cNvPr>
          <p:cNvSpPr txBox="1"/>
          <p:nvPr/>
        </p:nvSpPr>
        <p:spPr>
          <a:xfrm>
            <a:off x="656135" y="251012"/>
            <a:ext cx="6901112" cy="923330"/>
          </a:xfrm>
          <a:prstGeom prst="rect">
            <a:avLst/>
          </a:prstGeom>
          <a:noFill/>
        </p:spPr>
        <p:txBody>
          <a:bodyPr wrap="square">
            <a:spAutoFit/>
          </a:bodyPr>
          <a:lstStyle/>
          <a:p>
            <a:r>
              <a:rPr lang="en-US" sz="3600" b="1" dirty="0">
                <a:solidFill>
                  <a:schemeClr val="bg1"/>
                </a:solidFill>
                <a:highlight>
                  <a:srgbClr val="000000"/>
                </a:highlight>
                <a:latin typeface="Arial Black" panose="020B0A04020102020204" pitchFamily="34" charset="0"/>
              </a:rPr>
              <a:t>WORK FLOW DIAGRAM</a:t>
            </a:r>
          </a:p>
          <a:p>
            <a:endParaRPr lang="en-IN" dirty="0"/>
          </a:p>
        </p:txBody>
      </p:sp>
      <p:pic>
        <p:nvPicPr>
          <p:cNvPr id="11" name="Picture 10">
            <a:extLst>
              <a:ext uri="{FF2B5EF4-FFF2-40B4-BE49-F238E27FC236}">
                <a16:creationId xmlns:a16="http://schemas.microsoft.com/office/drawing/2014/main" id="{2EDF2DF4-C42D-4501-9E17-E0B8EB02A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21" y="1066186"/>
            <a:ext cx="6596139" cy="5281888"/>
          </a:xfrm>
          <a:prstGeom prst="rect">
            <a:avLst/>
          </a:prstGeom>
        </p:spPr>
      </p:pic>
    </p:spTree>
    <p:extLst>
      <p:ext uri="{BB962C8B-B14F-4D97-AF65-F5344CB8AC3E}">
        <p14:creationId xmlns:p14="http://schemas.microsoft.com/office/powerpoint/2010/main" val="363394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F41F49-5839-491C-9BFD-DEAF816FF251}"/>
              </a:ext>
            </a:extLst>
          </p:cNvPr>
          <p:cNvSpPr txBox="1"/>
          <p:nvPr/>
        </p:nvSpPr>
        <p:spPr>
          <a:xfrm>
            <a:off x="656135" y="251012"/>
            <a:ext cx="9491912" cy="923330"/>
          </a:xfrm>
          <a:prstGeom prst="rect">
            <a:avLst/>
          </a:prstGeom>
          <a:noFill/>
        </p:spPr>
        <p:txBody>
          <a:bodyPr wrap="square">
            <a:spAutoFit/>
          </a:bodyPr>
          <a:lstStyle/>
          <a:p>
            <a:r>
              <a:rPr lang="en-US" sz="3600" b="1" dirty="0">
                <a:solidFill>
                  <a:schemeClr val="bg1"/>
                </a:solidFill>
                <a:highlight>
                  <a:srgbClr val="000000"/>
                </a:highlight>
                <a:latin typeface="Arial Black" panose="020B0A04020102020204" pitchFamily="34" charset="0"/>
              </a:rPr>
              <a:t>ADVANTAGES &amp; DISADVANTAGES</a:t>
            </a:r>
          </a:p>
          <a:p>
            <a:endParaRPr lang="en-IN" dirty="0"/>
          </a:p>
        </p:txBody>
      </p:sp>
      <p:cxnSp>
        <p:nvCxnSpPr>
          <p:cNvPr id="3" name="Straight Connector 2">
            <a:extLst>
              <a:ext uri="{FF2B5EF4-FFF2-40B4-BE49-F238E27FC236}">
                <a16:creationId xmlns:a16="http://schemas.microsoft.com/office/drawing/2014/main" id="{B14624DC-BE2C-4D6C-A3E1-504A0608E7FF}"/>
              </a:ext>
            </a:extLst>
          </p:cNvPr>
          <p:cNvCxnSpPr/>
          <p:nvPr/>
        </p:nvCxnSpPr>
        <p:spPr>
          <a:xfrm>
            <a:off x="4945626" y="1494503"/>
            <a:ext cx="0" cy="3949965"/>
          </a:xfrm>
          <a:prstGeom prst="line">
            <a:avLst/>
          </a:prstGeom>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3904DF15-9564-4ECD-9F9B-7FAD8EE10D8A}"/>
              </a:ext>
            </a:extLst>
          </p:cNvPr>
          <p:cNvSpPr txBox="1"/>
          <p:nvPr/>
        </p:nvSpPr>
        <p:spPr>
          <a:xfrm>
            <a:off x="854251" y="1324585"/>
            <a:ext cx="3894730" cy="467820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sz="2000" b="1" dirty="0">
                <a:solidFill>
                  <a:schemeClr val="bg1"/>
                </a:solidFill>
              </a:rPr>
              <a:t>Efficient Energy Use</a:t>
            </a:r>
          </a:p>
          <a:p>
            <a:pPr marL="285750" indent="-285750">
              <a:lnSpc>
                <a:spcPct val="200000"/>
              </a:lnSpc>
              <a:buFont typeface="Arial" panose="020B0604020202020204" pitchFamily="34" charset="0"/>
              <a:buChar char="•"/>
            </a:pPr>
            <a:r>
              <a:rPr lang="en-IN" sz="2000" b="1" dirty="0">
                <a:solidFill>
                  <a:schemeClr val="bg1"/>
                </a:solidFill>
              </a:rPr>
              <a:t> Encourages EV Adoption</a:t>
            </a:r>
          </a:p>
          <a:p>
            <a:pPr marL="285750" indent="-285750">
              <a:lnSpc>
                <a:spcPct val="200000"/>
              </a:lnSpc>
              <a:buFont typeface="Arial" panose="020B0604020202020204" pitchFamily="34" charset="0"/>
              <a:buChar char="•"/>
            </a:pPr>
            <a:r>
              <a:rPr lang="en-IN" sz="2000" b="1" dirty="0">
                <a:solidFill>
                  <a:schemeClr val="bg1"/>
                </a:solidFill>
              </a:rPr>
              <a:t>Charging Timing</a:t>
            </a:r>
          </a:p>
          <a:p>
            <a:pPr marL="285750" indent="-285750">
              <a:lnSpc>
                <a:spcPct val="200000"/>
              </a:lnSpc>
              <a:buFont typeface="Arial" panose="020B0604020202020204" pitchFamily="34" charset="0"/>
              <a:buChar char="•"/>
            </a:pPr>
            <a:r>
              <a:rPr lang="en-IN" sz="2000" b="1" dirty="0">
                <a:solidFill>
                  <a:schemeClr val="bg1"/>
                </a:solidFill>
              </a:rPr>
              <a:t>Cost Effectiveness</a:t>
            </a:r>
          </a:p>
          <a:p>
            <a:pPr marL="285750" indent="-285750">
              <a:lnSpc>
                <a:spcPct val="200000"/>
              </a:lnSpc>
              <a:buFont typeface="Arial" panose="020B0604020202020204" pitchFamily="34" charset="0"/>
              <a:buChar char="•"/>
            </a:pPr>
            <a:r>
              <a:rPr lang="en-IN" sz="2000" b="1" dirty="0">
                <a:solidFill>
                  <a:schemeClr val="bg1"/>
                </a:solidFill>
              </a:rPr>
              <a:t>Quick </a:t>
            </a:r>
            <a:r>
              <a:rPr lang="en-IN" sz="2000" b="1" dirty="0" err="1">
                <a:solidFill>
                  <a:schemeClr val="bg1"/>
                </a:solidFill>
              </a:rPr>
              <a:t>Refueling</a:t>
            </a:r>
            <a:endParaRPr lang="en-IN" sz="2000" b="1" dirty="0">
              <a:solidFill>
                <a:schemeClr val="bg1"/>
              </a:solidFill>
            </a:endParaRPr>
          </a:p>
          <a:p>
            <a:pPr marL="285750" indent="-285750">
              <a:lnSpc>
                <a:spcPct val="200000"/>
              </a:lnSpc>
              <a:buFont typeface="Arial" panose="020B0604020202020204" pitchFamily="34" charset="0"/>
              <a:buChar char="•"/>
            </a:pPr>
            <a:r>
              <a:rPr lang="en-IN" sz="2000" b="1" dirty="0">
                <a:solidFill>
                  <a:schemeClr val="bg1"/>
                </a:solidFill>
              </a:rPr>
              <a:t>Smart Resource Allocation</a:t>
            </a:r>
          </a:p>
          <a:p>
            <a:pPr marL="285750" indent="-285750">
              <a:lnSpc>
                <a:spcPct val="200000"/>
              </a:lnSpc>
              <a:buFont typeface="Arial" panose="020B0604020202020204" pitchFamily="34" charset="0"/>
              <a:buChar char="•"/>
            </a:pPr>
            <a:endParaRPr lang="en-IN" sz="2000" b="1" dirty="0">
              <a:solidFill>
                <a:schemeClr val="bg1"/>
              </a:solidFill>
            </a:endParaRP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627D95C0-A1C0-44A6-BC90-613255ABE06C}"/>
              </a:ext>
            </a:extLst>
          </p:cNvPr>
          <p:cNvSpPr txBox="1"/>
          <p:nvPr/>
        </p:nvSpPr>
        <p:spPr>
          <a:xfrm>
            <a:off x="5402091" y="1324585"/>
            <a:ext cx="6730180" cy="369947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sz="2000" b="1" dirty="0">
                <a:solidFill>
                  <a:schemeClr val="bg1"/>
                </a:solidFill>
              </a:rPr>
              <a:t>Initial Cost</a:t>
            </a:r>
          </a:p>
          <a:p>
            <a:pPr marL="285750" indent="-285750">
              <a:lnSpc>
                <a:spcPct val="200000"/>
              </a:lnSpc>
              <a:buFont typeface="Arial" panose="020B0604020202020204" pitchFamily="34" charset="0"/>
              <a:buChar char="•"/>
            </a:pPr>
            <a:r>
              <a:rPr lang="en-IN" sz="2000" b="1" dirty="0">
                <a:solidFill>
                  <a:schemeClr val="bg1"/>
                </a:solidFill>
              </a:rPr>
              <a:t>Technological Complexity</a:t>
            </a:r>
          </a:p>
          <a:p>
            <a:pPr marL="285750" indent="-285750">
              <a:lnSpc>
                <a:spcPct val="200000"/>
              </a:lnSpc>
              <a:buFont typeface="Arial" panose="020B0604020202020204" pitchFamily="34" charset="0"/>
              <a:buChar char="•"/>
            </a:pPr>
            <a:r>
              <a:rPr lang="en-IN" sz="2000" b="1" dirty="0">
                <a:solidFill>
                  <a:schemeClr val="bg1"/>
                </a:solidFill>
              </a:rPr>
              <a:t>Limited Charging Infrastructure</a:t>
            </a:r>
          </a:p>
          <a:p>
            <a:pPr marL="285750" indent="-285750">
              <a:lnSpc>
                <a:spcPct val="200000"/>
              </a:lnSpc>
              <a:buFont typeface="Arial" panose="020B0604020202020204" pitchFamily="34" charset="0"/>
              <a:buChar char="•"/>
            </a:pPr>
            <a:r>
              <a:rPr lang="en-IN" sz="2000" b="1" dirty="0">
                <a:solidFill>
                  <a:schemeClr val="bg1"/>
                </a:solidFill>
              </a:rPr>
              <a:t> Limited Vehicle Availability</a:t>
            </a:r>
          </a:p>
          <a:p>
            <a:pPr marL="285750" indent="-285750">
              <a:lnSpc>
                <a:spcPct val="200000"/>
              </a:lnSpc>
              <a:buFont typeface="Arial" panose="020B0604020202020204" pitchFamily="34" charset="0"/>
              <a:buChar char="•"/>
            </a:pPr>
            <a:r>
              <a:rPr lang="en-IN" sz="2000" b="1" dirty="0">
                <a:solidFill>
                  <a:schemeClr val="bg1"/>
                </a:solidFill>
              </a:rPr>
              <a:t>Storage &amp; Safety Concern</a:t>
            </a:r>
          </a:p>
          <a:p>
            <a:pPr marL="285750" indent="-285750">
              <a:lnSpc>
                <a:spcPct val="200000"/>
              </a:lnSpc>
              <a:buFont typeface="Arial" panose="020B0604020202020204" pitchFamily="34" charset="0"/>
              <a:buChar char="•"/>
            </a:pPr>
            <a:r>
              <a:rPr lang="en-IN" sz="2000" b="1" dirty="0">
                <a:solidFill>
                  <a:schemeClr val="bg1"/>
                </a:solidFill>
              </a:rPr>
              <a:t>Infrastructure Challenges</a:t>
            </a:r>
            <a:endParaRPr lang="en-IN" sz="2000" dirty="0"/>
          </a:p>
        </p:txBody>
      </p:sp>
      <p:sp>
        <p:nvSpPr>
          <p:cNvPr id="6" name="Right Triangle 5">
            <a:extLst>
              <a:ext uri="{FF2B5EF4-FFF2-40B4-BE49-F238E27FC236}">
                <a16:creationId xmlns:a16="http://schemas.microsoft.com/office/drawing/2014/main" id="{1B0EDBD3-1226-4C54-AB0C-B10D7A1C6ABA}"/>
              </a:ext>
            </a:extLst>
          </p:cNvPr>
          <p:cNvSpPr/>
          <p:nvPr/>
        </p:nvSpPr>
        <p:spPr>
          <a:xfrm rot="16200000">
            <a:off x="8164976" y="2839486"/>
            <a:ext cx="3800789" cy="4253258"/>
          </a:xfrm>
          <a:prstGeom prst="rtTriangle">
            <a:avLst/>
          </a:prstGeom>
          <a:blipFill dpi="0" rotWithShape="0">
            <a:blip r:embed="rId2"/>
            <a:srcRect/>
            <a:tile tx="0" ty="0" sx="100000" sy="100000" flip="none" algn="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985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68A028-7A3B-4FB8-9FE1-A6C24A46A98D}"/>
              </a:ext>
            </a:extLst>
          </p:cNvPr>
          <p:cNvSpPr/>
          <p:nvPr/>
        </p:nvSpPr>
        <p:spPr>
          <a:xfrm rot="18840292">
            <a:off x="7133847" y="187184"/>
            <a:ext cx="7189709" cy="6727756"/>
          </a:xfrm>
          <a:custGeom>
            <a:avLst/>
            <a:gdLst>
              <a:gd name="connsiteX0" fmla="*/ 4418194 w 7126452"/>
              <a:gd name="connsiteY0" fmla="*/ 4520107 h 6681201"/>
              <a:gd name="connsiteX1" fmla="*/ 2150309 w 7126452"/>
              <a:gd name="connsiteY1" fmla="*/ 6681201 h 6681201"/>
              <a:gd name="connsiteX2" fmla="*/ 0 w 7126452"/>
              <a:gd name="connsiteY2" fmla="*/ 4418396 h 6681201"/>
              <a:gd name="connsiteX3" fmla="*/ 5261929 w 7126452"/>
              <a:gd name="connsiteY3" fmla="*/ 0 h 6681201"/>
              <a:gd name="connsiteX4" fmla="*/ 7126452 w 7126452"/>
              <a:gd name="connsiteY4" fmla="*/ 1962068 h 6681201"/>
              <a:gd name="connsiteX5" fmla="*/ 5915564 w 7126452"/>
              <a:gd name="connsiteY5" fmla="*/ 3112756 h 6681201"/>
              <a:gd name="connsiteX6" fmla="*/ 1992934 w 7126452"/>
              <a:gd name="connsiteY6" fmla="*/ 3112756 h 66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6452" h="6681201">
                <a:moveTo>
                  <a:pt x="4418194" y="4520107"/>
                </a:moveTo>
                <a:lnTo>
                  <a:pt x="2150309" y="6681201"/>
                </a:lnTo>
                <a:lnTo>
                  <a:pt x="0" y="4418396"/>
                </a:lnTo>
                <a:close/>
                <a:moveTo>
                  <a:pt x="5261929" y="0"/>
                </a:moveTo>
                <a:lnTo>
                  <a:pt x="7126452" y="1962068"/>
                </a:lnTo>
                <a:lnTo>
                  <a:pt x="5915564" y="3112756"/>
                </a:lnTo>
                <a:lnTo>
                  <a:pt x="1992934" y="3112756"/>
                </a:lnTo>
                <a:close/>
              </a:path>
            </a:pathLst>
          </a:custGeom>
          <a:blipFill dpi="0" rotWithShape="1">
            <a:blip r:embed="rId2"/>
            <a:srcRect/>
            <a:stretch>
              <a:fillRect l="-21000" t="-44000" r="-49000" b="-6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2DB65EB4-AA8E-462E-A182-5571D4B699CC}"/>
              </a:ext>
            </a:extLst>
          </p:cNvPr>
          <p:cNvSpPr txBox="1"/>
          <p:nvPr/>
        </p:nvSpPr>
        <p:spPr>
          <a:xfrm>
            <a:off x="333407" y="528475"/>
            <a:ext cx="10314928" cy="984885"/>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REQUIREMENT SPECIFICATION</a:t>
            </a:r>
          </a:p>
          <a:p>
            <a:endParaRPr lang="en-IN" dirty="0"/>
          </a:p>
        </p:txBody>
      </p:sp>
      <p:sp>
        <p:nvSpPr>
          <p:cNvPr id="5" name="TextBox 4">
            <a:extLst>
              <a:ext uri="{FF2B5EF4-FFF2-40B4-BE49-F238E27FC236}">
                <a16:creationId xmlns:a16="http://schemas.microsoft.com/office/drawing/2014/main" id="{4B4E3B35-E765-4C58-9651-E7B4601EA520}"/>
              </a:ext>
            </a:extLst>
          </p:cNvPr>
          <p:cNvSpPr txBox="1"/>
          <p:nvPr/>
        </p:nvSpPr>
        <p:spPr>
          <a:xfrm>
            <a:off x="333407" y="1683462"/>
            <a:ext cx="4058264" cy="477054"/>
          </a:xfrm>
          <a:prstGeom prst="rect">
            <a:avLst/>
          </a:prstGeom>
          <a:noFill/>
        </p:spPr>
        <p:txBody>
          <a:bodyPr wrap="square">
            <a:spAutoFit/>
          </a:bodyPr>
          <a:lstStyle/>
          <a:p>
            <a:r>
              <a:rPr lang="en-IN" sz="2500" b="1" dirty="0">
                <a:solidFill>
                  <a:schemeClr val="bg1"/>
                </a:solidFill>
                <a:highlight>
                  <a:srgbClr val="000000"/>
                </a:highlight>
              </a:rPr>
              <a:t>Hardware Requirements </a:t>
            </a:r>
            <a:endParaRPr lang="en-IN" sz="2500" dirty="0">
              <a:highlight>
                <a:srgbClr val="000000"/>
              </a:highlight>
            </a:endParaRPr>
          </a:p>
        </p:txBody>
      </p:sp>
      <p:sp>
        <p:nvSpPr>
          <p:cNvPr id="6" name="TextBox 5">
            <a:extLst>
              <a:ext uri="{FF2B5EF4-FFF2-40B4-BE49-F238E27FC236}">
                <a16:creationId xmlns:a16="http://schemas.microsoft.com/office/drawing/2014/main" id="{C20F0A5F-A3DF-4C30-AC4E-CC80A1BB5233}"/>
              </a:ext>
            </a:extLst>
          </p:cNvPr>
          <p:cNvSpPr txBox="1"/>
          <p:nvPr/>
        </p:nvSpPr>
        <p:spPr>
          <a:xfrm>
            <a:off x="333407" y="2330618"/>
            <a:ext cx="2773587" cy="1429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b="1" dirty="0">
                <a:solidFill>
                  <a:schemeClr val="bg1"/>
                </a:solidFill>
              </a:rPr>
              <a:t>Node MCU</a:t>
            </a:r>
          </a:p>
          <a:p>
            <a:pPr marL="285750" indent="-285750">
              <a:lnSpc>
                <a:spcPct val="150000"/>
              </a:lnSpc>
              <a:buFont typeface="Arial" panose="020B0604020202020204" pitchFamily="34" charset="0"/>
              <a:buChar char="•"/>
            </a:pPr>
            <a:r>
              <a:rPr lang="en-IN" sz="2000" b="1" dirty="0">
                <a:solidFill>
                  <a:schemeClr val="bg1"/>
                </a:solidFill>
              </a:rPr>
              <a:t>LCD Display</a:t>
            </a:r>
          </a:p>
          <a:p>
            <a:pPr marL="285750" indent="-285750">
              <a:lnSpc>
                <a:spcPct val="150000"/>
              </a:lnSpc>
              <a:buFont typeface="Arial" panose="020B0604020202020204" pitchFamily="34" charset="0"/>
              <a:buChar char="•"/>
            </a:pPr>
            <a:r>
              <a:rPr lang="en-IN" sz="2000" b="1" dirty="0">
                <a:solidFill>
                  <a:schemeClr val="bg1"/>
                </a:solidFill>
              </a:rPr>
              <a:t>Relay</a:t>
            </a:r>
          </a:p>
        </p:txBody>
      </p:sp>
      <p:sp>
        <p:nvSpPr>
          <p:cNvPr id="7" name="TextBox 6">
            <a:extLst>
              <a:ext uri="{FF2B5EF4-FFF2-40B4-BE49-F238E27FC236}">
                <a16:creationId xmlns:a16="http://schemas.microsoft.com/office/drawing/2014/main" id="{3CA32A28-8056-42A2-97B4-3DD4462A0ABB}"/>
              </a:ext>
            </a:extLst>
          </p:cNvPr>
          <p:cNvSpPr txBox="1"/>
          <p:nvPr/>
        </p:nvSpPr>
        <p:spPr>
          <a:xfrm>
            <a:off x="4920155" y="1683462"/>
            <a:ext cx="4058264" cy="477054"/>
          </a:xfrm>
          <a:prstGeom prst="rect">
            <a:avLst/>
          </a:prstGeom>
          <a:noFill/>
        </p:spPr>
        <p:txBody>
          <a:bodyPr wrap="square">
            <a:spAutoFit/>
          </a:bodyPr>
          <a:lstStyle/>
          <a:p>
            <a:r>
              <a:rPr lang="en-IN" sz="2500" b="1" dirty="0">
                <a:solidFill>
                  <a:schemeClr val="bg1"/>
                </a:solidFill>
                <a:highlight>
                  <a:srgbClr val="000000"/>
                </a:highlight>
              </a:rPr>
              <a:t>Software Requirements </a:t>
            </a:r>
            <a:endParaRPr lang="en-IN" sz="2500" dirty="0">
              <a:highlight>
                <a:srgbClr val="000000"/>
              </a:highlight>
            </a:endParaRPr>
          </a:p>
        </p:txBody>
      </p:sp>
      <p:sp>
        <p:nvSpPr>
          <p:cNvPr id="8" name="TextBox 7">
            <a:extLst>
              <a:ext uri="{FF2B5EF4-FFF2-40B4-BE49-F238E27FC236}">
                <a16:creationId xmlns:a16="http://schemas.microsoft.com/office/drawing/2014/main" id="{1D645DC7-174C-41DA-87A5-4AF2C4DE19BF}"/>
              </a:ext>
            </a:extLst>
          </p:cNvPr>
          <p:cNvSpPr txBox="1"/>
          <p:nvPr/>
        </p:nvSpPr>
        <p:spPr>
          <a:xfrm>
            <a:off x="5067639" y="2260734"/>
            <a:ext cx="4380614" cy="28146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000" b="1" dirty="0">
                <a:solidFill>
                  <a:schemeClr val="bg1"/>
                </a:solidFill>
              </a:rPr>
              <a:t>IOT Cloud(</a:t>
            </a:r>
            <a:r>
              <a:rPr lang="en-IN" sz="2000" b="1" dirty="0" err="1">
                <a:solidFill>
                  <a:schemeClr val="bg1"/>
                </a:solidFill>
              </a:rPr>
              <a:t>ThingSpeak</a:t>
            </a:r>
            <a:r>
              <a:rPr lang="en-IN" sz="2000" b="1" dirty="0">
                <a:solidFill>
                  <a:schemeClr val="bg1"/>
                </a:solidFill>
              </a:rPr>
              <a:t>)</a:t>
            </a:r>
          </a:p>
          <a:p>
            <a:pPr marL="285750" indent="-285750">
              <a:lnSpc>
                <a:spcPct val="150000"/>
              </a:lnSpc>
              <a:buFont typeface="Arial" panose="020B0604020202020204" pitchFamily="34" charset="0"/>
              <a:buChar char="•"/>
            </a:pPr>
            <a:r>
              <a:rPr lang="en-IN" sz="2000" b="1" dirty="0">
                <a:solidFill>
                  <a:schemeClr val="bg1"/>
                </a:solidFill>
              </a:rPr>
              <a:t> Python</a:t>
            </a:r>
          </a:p>
          <a:p>
            <a:pPr marL="285750" indent="-285750">
              <a:lnSpc>
                <a:spcPct val="150000"/>
              </a:lnSpc>
              <a:buFont typeface="Arial" panose="020B0604020202020204" pitchFamily="34" charset="0"/>
              <a:buChar char="•"/>
            </a:pPr>
            <a:r>
              <a:rPr lang="en-IN" sz="2000" b="1" dirty="0">
                <a:solidFill>
                  <a:schemeClr val="bg1"/>
                </a:solidFill>
              </a:rPr>
              <a:t>Embedded </a:t>
            </a:r>
            <a:r>
              <a:rPr lang="en-IN" sz="2000" b="1" dirty="0" err="1">
                <a:solidFill>
                  <a:schemeClr val="bg1"/>
                </a:solidFill>
              </a:rPr>
              <a:t>Javascript</a:t>
            </a:r>
            <a:endParaRPr lang="en-IN" sz="2000" b="1" dirty="0">
              <a:solidFill>
                <a:schemeClr val="bg1"/>
              </a:solidFill>
            </a:endParaRPr>
          </a:p>
          <a:p>
            <a:pPr marL="285750" indent="-285750">
              <a:lnSpc>
                <a:spcPct val="150000"/>
              </a:lnSpc>
              <a:buFont typeface="Arial" panose="020B0604020202020204" pitchFamily="34" charset="0"/>
              <a:buChar char="•"/>
            </a:pPr>
            <a:r>
              <a:rPr lang="en-IN" sz="2000" b="1" dirty="0">
                <a:solidFill>
                  <a:schemeClr val="bg1"/>
                </a:solidFill>
              </a:rPr>
              <a:t>Node.js</a:t>
            </a:r>
          </a:p>
          <a:p>
            <a:pPr marL="285750" indent="-285750">
              <a:lnSpc>
                <a:spcPct val="150000"/>
              </a:lnSpc>
              <a:buFont typeface="Arial" panose="020B0604020202020204" pitchFamily="34" charset="0"/>
              <a:buChar char="•"/>
            </a:pPr>
            <a:r>
              <a:rPr lang="en-IN" sz="2000" b="1" dirty="0">
                <a:solidFill>
                  <a:schemeClr val="bg1"/>
                </a:solidFill>
              </a:rPr>
              <a:t>MongoDB</a:t>
            </a:r>
          </a:p>
          <a:p>
            <a:pPr marL="285750" indent="-285750">
              <a:lnSpc>
                <a:spcPct val="150000"/>
              </a:lnSpc>
              <a:buFont typeface="Arial" panose="020B0604020202020204" pitchFamily="34" charset="0"/>
              <a:buChar char="•"/>
            </a:pPr>
            <a:endParaRPr lang="en-IN" sz="2000" dirty="0"/>
          </a:p>
        </p:txBody>
      </p:sp>
      <p:cxnSp>
        <p:nvCxnSpPr>
          <p:cNvPr id="9" name="Straight Connector 8">
            <a:extLst>
              <a:ext uri="{FF2B5EF4-FFF2-40B4-BE49-F238E27FC236}">
                <a16:creationId xmlns:a16="http://schemas.microsoft.com/office/drawing/2014/main" id="{081DE703-78D5-45ED-AD26-AF2882F2F4FE}"/>
              </a:ext>
            </a:extLst>
          </p:cNvPr>
          <p:cNvCxnSpPr/>
          <p:nvPr/>
        </p:nvCxnSpPr>
        <p:spPr>
          <a:xfrm flipV="1">
            <a:off x="4513006" y="1538163"/>
            <a:ext cx="0" cy="3781673"/>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90246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74D843-12FC-4B01-98C0-CC11E32DB0FD}"/>
              </a:ext>
            </a:extLst>
          </p:cNvPr>
          <p:cNvSpPr txBox="1"/>
          <p:nvPr/>
        </p:nvSpPr>
        <p:spPr>
          <a:xfrm>
            <a:off x="904566" y="639115"/>
            <a:ext cx="7226711" cy="861774"/>
          </a:xfrm>
          <a:prstGeom prst="rect">
            <a:avLst/>
          </a:prstGeom>
          <a:noFill/>
        </p:spPr>
        <p:txBody>
          <a:bodyPr wrap="square">
            <a:spAutoFit/>
          </a:bodyPr>
          <a:lstStyle/>
          <a:p>
            <a:r>
              <a:rPr lang="en-US" sz="5000" b="1" dirty="0">
                <a:solidFill>
                  <a:prstClr val="white"/>
                </a:solidFill>
                <a:highlight>
                  <a:srgbClr val="000000"/>
                </a:highlight>
                <a:latin typeface="Arial Black" panose="020B0A04020102020204" pitchFamily="34" charset="0"/>
              </a:rPr>
              <a:t>IMPLEMENTATION</a:t>
            </a:r>
            <a:endParaRPr lang="en-IN" sz="5000" dirty="0"/>
          </a:p>
        </p:txBody>
      </p:sp>
      <p:sp>
        <p:nvSpPr>
          <p:cNvPr id="7" name="TextBox 6">
            <a:extLst>
              <a:ext uri="{FF2B5EF4-FFF2-40B4-BE49-F238E27FC236}">
                <a16:creationId xmlns:a16="http://schemas.microsoft.com/office/drawing/2014/main" id="{7E577686-DAC5-442F-9889-31670701C0C4}"/>
              </a:ext>
            </a:extLst>
          </p:cNvPr>
          <p:cNvSpPr txBox="1"/>
          <p:nvPr/>
        </p:nvSpPr>
        <p:spPr>
          <a:xfrm>
            <a:off x="757083" y="1992538"/>
            <a:ext cx="8760543" cy="278537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Web Application Implementation</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Hardware Component Integration</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Integrated Development Environment (IDE)</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Features Implementation</a:t>
            </a:r>
          </a:p>
          <a:p>
            <a:pPr marL="342900" indent="-342900">
              <a:buFont typeface="Arial" panose="020B0604020202020204" pitchFamily="34" charset="0"/>
              <a:buChar char="•"/>
            </a:pPr>
            <a:endParaRPr lang="en-IN" sz="2500" dirty="0">
              <a:latin typeface="Stencil" panose="040409050D0802020404" pitchFamily="82" charset="0"/>
            </a:endParaRPr>
          </a:p>
        </p:txBody>
      </p:sp>
      <p:sp>
        <p:nvSpPr>
          <p:cNvPr id="8" name="Freeform: Shape 7">
            <a:extLst>
              <a:ext uri="{FF2B5EF4-FFF2-40B4-BE49-F238E27FC236}">
                <a16:creationId xmlns:a16="http://schemas.microsoft.com/office/drawing/2014/main" id="{71219CE5-7FE0-405D-A0C8-159755F99A15}"/>
              </a:ext>
            </a:extLst>
          </p:cNvPr>
          <p:cNvSpPr/>
          <p:nvPr/>
        </p:nvSpPr>
        <p:spPr>
          <a:xfrm>
            <a:off x="8133642" y="-79022"/>
            <a:ext cx="4058356" cy="6999110"/>
          </a:xfrm>
          <a:custGeom>
            <a:avLst/>
            <a:gdLst>
              <a:gd name="connsiteX0" fmla="*/ 2709333 w 4058356"/>
              <a:gd name="connsiteY0" fmla="*/ 3403599 h 6982176"/>
              <a:gd name="connsiteX1" fmla="*/ 4058356 w 4058356"/>
              <a:gd name="connsiteY1" fmla="*/ 4119315 h 6982176"/>
              <a:gd name="connsiteX2" fmla="*/ 4058356 w 4058356"/>
              <a:gd name="connsiteY2" fmla="*/ 6982176 h 6982176"/>
              <a:gd name="connsiteX3" fmla="*/ 1360311 w 4058356"/>
              <a:gd name="connsiteY3" fmla="*/ 6982176 h 6982176"/>
              <a:gd name="connsiteX4" fmla="*/ 1360311 w 4058356"/>
              <a:gd name="connsiteY4" fmla="*/ 4119315 h 6982176"/>
              <a:gd name="connsiteX5" fmla="*/ 0 w 4058356"/>
              <a:gd name="connsiteY5" fmla="*/ 0 h 6982176"/>
              <a:gd name="connsiteX6" fmla="*/ 2698045 w 4058356"/>
              <a:gd name="connsiteY6" fmla="*/ 0 h 6982176"/>
              <a:gd name="connsiteX7" fmla="*/ 2698045 w 4058356"/>
              <a:gd name="connsiteY7" fmla="*/ 2862863 h 6982176"/>
              <a:gd name="connsiteX8" fmla="*/ 1349023 w 4058356"/>
              <a:gd name="connsiteY8" fmla="*/ 3578578 h 6982176"/>
              <a:gd name="connsiteX9" fmla="*/ 0 w 4058356"/>
              <a:gd name="connsiteY9" fmla="*/ 2862863 h 698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8356" h="6982176">
                <a:moveTo>
                  <a:pt x="2709333" y="3403599"/>
                </a:moveTo>
                <a:lnTo>
                  <a:pt x="4058356" y="4119315"/>
                </a:lnTo>
                <a:lnTo>
                  <a:pt x="4058356" y="6982176"/>
                </a:lnTo>
                <a:lnTo>
                  <a:pt x="1360311" y="6982176"/>
                </a:lnTo>
                <a:lnTo>
                  <a:pt x="1360311" y="4119315"/>
                </a:lnTo>
                <a:close/>
                <a:moveTo>
                  <a:pt x="0" y="0"/>
                </a:moveTo>
                <a:lnTo>
                  <a:pt x="2698045" y="0"/>
                </a:lnTo>
                <a:lnTo>
                  <a:pt x="2698045" y="2862863"/>
                </a:lnTo>
                <a:lnTo>
                  <a:pt x="1349023" y="3578578"/>
                </a:lnTo>
                <a:lnTo>
                  <a:pt x="0" y="2862863"/>
                </a:lnTo>
                <a:close/>
              </a:path>
            </a:pathLst>
          </a:custGeom>
          <a:blipFill dpi="0" rotWithShape="1">
            <a:blip r:embed="rId2"/>
            <a:srcRect/>
            <a:stretch>
              <a:fillRect l="-75000" t="-2000" r="-29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829399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4CA8898-339A-44DB-B506-6B33FFCFEEB9}"/>
              </a:ext>
            </a:extLst>
          </p:cNvPr>
          <p:cNvSpPr/>
          <p:nvPr/>
        </p:nvSpPr>
        <p:spPr>
          <a:xfrm>
            <a:off x="8676168" y="3429000"/>
            <a:ext cx="4380614" cy="4072270"/>
          </a:xfrm>
          <a:prstGeom prst="ellipse">
            <a:avLst/>
          </a:prstGeom>
          <a:blipFill dpi="0" rotWithShape="1">
            <a:blip r:embed="rId2"/>
            <a:srcRect/>
            <a:stretch>
              <a:fillRect l="-25000" t="-22000" r="-5000" b="12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0D2E7F18-D1C7-4536-9832-CD9177FEC614}"/>
              </a:ext>
            </a:extLst>
          </p:cNvPr>
          <p:cNvSpPr txBox="1"/>
          <p:nvPr/>
        </p:nvSpPr>
        <p:spPr>
          <a:xfrm>
            <a:off x="383486" y="404087"/>
            <a:ext cx="9033230" cy="707886"/>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STEPS OF IMPLEMENTATION</a:t>
            </a:r>
            <a:endParaRPr lang="en-IN" dirty="0"/>
          </a:p>
        </p:txBody>
      </p:sp>
      <p:sp>
        <p:nvSpPr>
          <p:cNvPr id="11" name="TextBox 10">
            <a:extLst>
              <a:ext uri="{FF2B5EF4-FFF2-40B4-BE49-F238E27FC236}">
                <a16:creationId xmlns:a16="http://schemas.microsoft.com/office/drawing/2014/main" id="{734ABE79-7EE9-4CE5-94C0-BE6F7AF0B53E}"/>
              </a:ext>
            </a:extLst>
          </p:cNvPr>
          <p:cNvSpPr txBox="1"/>
          <p:nvPr/>
        </p:nvSpPr>
        <p:spPr>
          <a:xfrm>
            <a:off x="383486" y="1330972"/>
            <a:ext cx="8864788" cy="5122941"/>
          </a:xfrm>
          <a:prstGeom prst="rect">
            <a:avLst/>
          </a:prstGeom>
          <a:noFill/>
        </p:spPr>
        <p:txBody>
          <a:bodyPr wrap="square">
            <a:spAutoFit/>
          </a:bodyPr>
          <a:lstStyle/>
          <a:p>
            <a:pPr>
              <a:lnSpc>
                <a:spcPct val="150000"/>
              </a:lnSpc>
            </a:pPr>
            <a:r>
              <a:rPr lang="en-US" sz="2000" b="1" dirty="0">
                <a:solidFill>
                  <a:schemeClr val="bg1"/>
                </a:solidFill>
              </a:rPr>
              <a:t>•After the problem identification, we came up with an idea of an affordable electric vehicle charging model. </a:t>
            </a:r>
          </a:p>
          <a:p>
            <a:pPr>
              <a:lnSpc>
                <a:spcPct val="150000"/>
              </a:lnSpc>
            </a:pPr>
            <a:r>
              <a:rPr lang="en-US" sz="2000" b="1" dirty="0">
                <a:solidFill>
                  <a:schemeClr val="bg1"/>
                </a:solidFill>
              </a:rPr>
              <a:t>•We analyzed the components to be used and the ones which were cost efficient and which were easily available were taken into consideration for the making of the prototype. </a:t>
            </a:r>
          </a:p>
          <a:p>
            <a:pPr>
              <a:lnSpc>
                <a:spcPct val="150000"/>
              </a:lnSpc>
            </a:pPr>
            <a:r>
              <a:rPr lang="en-US" sz="2000" b="1" dirty="0">
                <a:solidFill>
                  <a:schemeClr val="bg1"/>
                </a:solidFill>
              </a:rPr>
              <a:t>•Firstly, the block diagram and the circuit diagram were made to align the components according to our requirement and the circuit was verified.</a:t>
            </a:r>
          </a:p>
          <a:p>
            <a:pPr>
              <a:lnSpc>
                <a:spcPct val="150000"/>
              </a:lnSpc>
            </a:pPr>
            <a:r>
              <a:rPr lang="en-US" sz="2000" b="1" dirty="0">
                <a:solidFill>
                  <a:schemeClr val="bg1"/>
                </a:solidFill>
              </a:rPr>
              <a:t>•After the verification of the circuit, we assembled the components and the prototype was  made.</a:t>
            </a:r>
          </a:p>
          <a:p>
            <a:pPr>
              <a:lnSpc>
                <a:spcPct val="150000"/>
              </a:lnSpc>
            </a:pPr>
            <a:r>
              <a:rPr lang="en-US" sz="2000" b="1" dirty="0">
                <a:solidFill>
                  <a:schemeClr val="bg1"/>
                </a:solidFill>
              </a:rPr>
              <a:t>•Then we worked on the code which consists the languages- Python and </a:t>
            </a:r>
            <a:r>
              <a:rPr lang="en-US" sz="2000" b="1" dirty="0" err="1">
                <a:solidFill>
                  <a:schemeClr val="bg1"/>
                </a:solidFill>
              </a:rPr>
              <a:t>Javascript</a:t>
            </a:r>
            <a:r>
              <a:rPr lang="en-US" sz="2000" b="1" dirty="0">
                <a:solidFill>
                  <a:schemeClr val="bg1"/>
                </a:solidFill>
              </a:rPr>
              <a:t>.</a:t>
            </a:r>
          </a:p>
        </p:txBody>
      </p:sp>
    </p:spTree>
    <p:extLst>
      <p:ext uri="{BB962C8B-B14F-4D97-AF65-F5344CB8AC3E}">
        <p14:creationId xmlns:p14="http://schemas.microsoft.com/office/powerpoint/2010/main" val="1516967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58996BA-5FDC-42FA-9248-D0DCBF8AAD92}"/>
              </a:ext>
            </a:extLst>
          </p:cNvPr>
          <p:cNvSpPr/>
          <p:nvPr/>
        </p:nvSpPr>
        <p:spPr>
          <a:xfrm>
            <a:off x="8133642" y="-79022"/>
            <a:ext cx="4058356" cy="6999110"/>
          </a:xfrm>
          <a:custGeom>
            <a:avLst/>
            <a:gdLst>
              <a:gd name="connsiteX0" fmla="*/ 2709333 w 4058356"/>
              <a:gd name="connsiteY0" fmla="*/ 3403599 h 6982176"/>
              <a:gd name="connsiteX1" fmla="*/ 4058356 w 4058356"/>
              <a:gd name="connsiteY1" fmla="*/ 4119315 h 6982176"/>
              <a:gd name="connsiteX2" fmla="*/ 4058356 w 4058356"/>
              <a:gd name="connsiteY2" fmla="*/ 6982176 h 6982176"/>
              <a:gd name="connsiteX3" fmla="*/ 1360311 w 4058356"/>
              <a:gd name="connsiteY3" fmla="*/ 6982176 h 6982176"/>
              <a:gd name="connsiteX4" fmla="*/ 1360311 w 4058356"/>
              <a:gd name="connsiteY4" fmla="*/ 4119315 h 6982176"/>
              <a:gd name="connsiteX5" fmla="*/ 0 w 4058356"/>
              <a:gd name="connsiteY5" fmla="*/ 0 h 6982176"/>
              <a:gd name="connsiteX6" fmla="*/ 2698045 w 4058356"/>
              <a:gd name="connsiteY6" fmla="*/ 0 h 6982176"/>
              <a:gd name="connsiteX7" fmla="*/ 2698045 w 4058356"/>
              <a:gd name="connsiteY7" fmla="*/ 2862863 h 6982176"/>
              <a:gd name="connsiteX8" fmla="*/ 1349023 w 4058356"/>
              <a:gd name="connsiteY8" fmla="*/ 3578578 h 6982176"/>
              <a:gd name="connsiteX9" fmla="*/ 0 w 4058356"/>
              <a:gd name="connsiteY9" fmla="*/ 2862863 h 698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8356" h="6982176">
                <a:moveTo>
                  <a:pt x="2709333" y="3403599"/>
                </a:moveTo>
                <a:lnTo>
                  <a:pt x="4058356" y="4119315"/>
                </a:lnTo>
                <a:lnTo>
                  <a:pt x="4058356" y="6982176"/>
                </a:lnTo>
                <a:lnTo>
                  <a:pt x="1360311" y="6982176"/>
                </a:lnTo>
                <a:lnTo>
                  <a:pt x="1360311" y="4119315"/>
                </a:lnTo>
                <a:close/>
                <a:moveTo>
                  <a:pt x="0" y="0"/>
                </a:moveTo>
                <a:lnTo>
                  <a:pt x="2698045" y="0"/>
                </a:lnTo>
                <a:lnTo>
                  <a:pt x="2698045" y="2862863"/>
                </a:lnTo>
                <a:lnTo>
                  <a:pt x="1349023" y="3578578"/>
                </a:lnTo>
                <a:lnTo>
                  <a:pt x="0" y="2862863"/>
                </a:lnTo>
                <a:close/>
              </a:path>
            </a:pathLst>
          </a:custGeom>
          <a:blipFill dpi="0" rotWithShape="1">
            <a:blip r:embed="rId2"/>
            <a:srcRect/>
            <a:stretch>
              <a:fillRect l="-75000" t="-2000" r="-29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98997FD4-4A42-41EE-8244-BAD1EBFC2398}"/>
              </a:ext>
            </a:extLst>
          </p:cNvPr>
          <p:cNvSpPr txBox="1"/>
          <p:nvPr/>
        </p:nvSpPr>
        <p:spPr>
          <a:xfrm>
            <a:off x="541420" y="671468"/>
            <a:ext cx="7118685" cy="385240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Emedded</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JS is used for creating the user interface.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•Python is used for connecting the Node MCU and the </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ThinkSpeak</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cloud.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•The code was dumped to the Node MCU.</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•3.3V of power was supplied to the Node MCU, 5V of power was supplied to relay and  LCD display using power supply module.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•To make the prototype work, the code was compiled successfully and run.</a:t>
            </a:r>
          </a:p>
        </p:txBody>
      </p:sp>
    </p:spTree>
    <p:extLst>
      <p:ext uri="{BB962C8B-B14F-4D97-AF65-F5344CB8AC3E}">
        <p14:creationId xmlns:p14="http://schemas.microsoft.com/office/powerpoint/2010/main" val="213554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F103D07A-3A1B-41B4-AA58-01CC2E588DE6}"/>
              </a:ext>
            </a:extLst>
          </p:cNvPr>
          <p:cNvSpPr/>
          <p:nvPr/>
        </p:nvSpPr>
        <p:spPr>
          <a:xfrm>
            <a:off x="8856416" y="3429000"/>
            <a:ext cx="4380614" cy="4072270"/>
          </a:xfrm>
          <a:prstGeom prst="ellipse">
            <a:avLst/>
          </a:prstGeom>
          <a:blipFill dpi="0" rotWithShape="1">
            <a:blip r:embed="rId2"/>
            <a:srcRect/>
            <a:tile tx="0" ty="0" sx="100000" sy="100000" flip="none" algn="b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70BA9F8-D53A-4F9B-8A4A-B0B87ECBD1B0}"/>
              </a:ext>
            </a:extLst>
          </p:cNvPr>
          <p:cNvSpPr txBox="1"/>
          <p:nvPr/>
        </p:nvSpPr>
        <p:spPr>
          <a:xfrm>
            <a:off x="110228" y="453080"/>
            <a:ext cx="10314928" cy="984885"/>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DESIGN &amp; IMPLEMENTATION</a:t>
            </a:r>
          </a:p>
          <a:p>
            <a:endParaRPr lang="en-IN" dirty="0"/>
          </a:p>
        </p:txBody>
      </p:sp>
      <p:sp>
        <p:nvSpPr>
          <p:cNvPr id="8" name="TextBox 7">
            <a:extLst>
              <a:ext uri="{FF2B5EF4-FFF2-40B4-BE49-F238E27FC236}">
                <a16:creationId xmlns:a16="http://schemas.microsoft.com/office/drawing/2014/main" id="{B8742521-9C5C-4C65-84EA-A3A5CB192C25}"/>
              </a:ext>
            </a:extLst>
          </p:cNvPr>
          <p:cNvSpPr txBox="1"/>
          <p:nvPr/>
        </p:nvSpPr>
        <p:spPr>
          <a:xfrm>
            <a:off x="110228" y="1425433"/>
            <a:ext cx="3938228" cy="477054"/>
          </a:xfrm>
          <a:prstGeom prst="rect">
            <a:avLst/>
          </a:prstGeom>
          <a:noFill/>
        </p:spPr>
        <p:txBody>
          <a:bodyPr wrap="square">
            <a:spAutoFit/>
          </a:bodyPr>
          <a:lstStyle/>
          <a:p>
            <a:r>
              <a:rPr lang="en-US" sz="2500" b="1" dirty="0">
                <a:solidFill>
                  <a:prstClr val="white"/>
                </a:solidFill>
                <a:highlight>
                  <a:srgbClr val="000000"/>
                </a:highlight>
                <a:latin typeface="Calibri" panose="020F0502020204030204"/>
              </a:rPr>
              <a:t>S</a:t>
            </a:r>
            <a:r>
              <a:rPr lang="en-IN" sz="2500" b="1" dirty="0">
                <a:solidFill>
                  <a:prstClr val="white"/>
                </a:solidFill>
                <a:highlight>
                  <a:srgbClr val="000000"/>
                </a:highlight>
                <a:latin typeface="Calibri" panose="020F0502020204030204"/>
              </a:rPr>
              <a:t>YSTEM ARCHITECTURE:</a:t>
            </a:r>
            <a:endParaRPr lang="en-IN" dirty="0"/>
          </a:p>
        </p:txBody>
      </p:sp>
      <p:pic>
        <p:nvPicPr>
          <p:cNvPr id="9" name="Picture 8">
            <a:extLst>
              <a:ext uri="{FF2B5EF4-FFF2-40B4-BE49-F238E27FC236}">
                <a16:creationId xmlns:a16="http://schemas.microsoft.com/office/drawing/2014/main" id="{5156AB37-D55F-445B-8E40-205A7D9EF0C2}"/>
              </a:ext>
            </a:extLst>
          </p:cNvPr>
          <p:cNvPicPr/>
          <p:nvPr/>
        </p:nvPicPr>
        <p:blipFill>
          <a:blip r:embed="rId3">
            <a:extLst>
              <a:ext uri="{28A0092B-C50C-407E-A947-70E740481C1C}">
                <a14:useLocalDpi xmlns:a14="http://schemas.microsoft.com/office/drawing/2010/main" val="0"/>
              </a:ext>
            </a:extLst>
          </a:blip>
          <a:stretch>
            <a:fillRect/>
          </a:stretch>
        </p:blipFill>
        <p:spPr>
          <a:xfrm>
            <a:off x="4048456" y="1623390"/>
            <a:ext cx="4730750" cy="4427220"/>
          </a:xfrm>
          <a:prstGeom prst="rect">
            <a:avLst/>
          </a:prstGeom>
          <a:gradFill>
            <a:gsLst>
              <a:gs pos="0">
                <a:schemeClr val="bg2"/>
              </a:gs>
              <a:gs pos="74000">
                <a:schemeClr val="accent1">
                  <a:lumMod val="45000"/>
                  <a:lumOff val="55000"/>
                </a:schemeClr>
              </a:gs>
              <a:gs pos="83000">
                <a:schemeClr val="accent1">
                  <a:lumMod val="45000"/>
                  <a:lumOff val="55000"/>
                </a:schemeClr>
              </a:gs>
              <a:gs pos="100000">
                <a:schemeClr val="bg1"/>
              </a:gs>
            </a:gsLst>
            <a:lin ang="5400000" scaled="1"/>
          </a:gradFill>
        </p:spPr>
      </p:pic>
      <p:sp>
        <p:nvSpPr>
          <p:cNvPr id="10" name="TextBox 9">
            <a:extLst>
              <a:ext uri="{FF2B5EF4-FFF2-40B4-BE49-F238E27FC236}">
                <a16:creationId xmlns:a16="http://schemas.microsoft.com/office/drawing/2014/main" id="{5FD5A53B-A8EC-40CF-A941-AE78C29DC81A}"/>
              </a:ext>
            </a:extLst>
          </p:cNvPr>
          <p:cNvSpPr txBox="1"/>
          <p:nvPr/>
        </p:nvSpPr>
        <p:spPr>
          <a:xfrm>
            <a:off x="94588" y="1958328"/>
            <a:ext cx="4016236" cy="3276282"/>
          </a:xfrm>
          <a:prstGeom prst="rect">
            <a:avLst/>
          </a:prstGeom>
          <a:noFill/>
        </p:spPr>
        <p:txBody>
          <a:bodyPr wrap="square">
            <a:spAutoFit/>
          </a:bodyPr>
          <a:lstStyle/>
          <a:p>
            <a:pPr>
              <a:lnSpc>
                <a:spcPct val="150000"/>
              </a:lnSpc>
            </a:pPr>
            <a:r>
              <a:rPr lang="en-US" sz="2000" b="1" dirty="0">
                <a:solidFill>
                  <a:schemeClr val="bg1"/>
                </a:solidFill>
              </a:rPr>
              <a:t>The architecture of the system consists of a Web Application provides a user-friendly interface accessible via web browser and the User Account Management Handles user registration, authentication, and profile management.</a:t>
            </a:r>
            <a:endParaRPr lang="en-IN" sz="2000" b="1" dirty="0">
              <a:solidFill>
                <a:schemeClr val="bg1"/>
              </a:solidFill>
            </a:endParaRPr>
          </a:p>
        </p:txBody>
      </p:sp>
    </p:spTree>
    <p:extLst>
      <p:ext uri="{BB962C8B-B14F-4D97-AF65-F5344CB8AC3E}">
        <p14:creationId xmlns:p14="http://schemas.microsoft.com/office/powerpoint/2010/main" val="3859075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59A67-18A5-4663-8FE5-8009F218C804}"/>
              </a:ext>
            </a:extLst>
          </p:cNvPr>
          <p:cNvSpPr txBox="1"/>
          <p:nvPr/>
        </p:nvSpPr>
        <p:spPr>
          <a:xfrm>
            <a:off x="423921" y="251012"/>
            <a:ext cx="6901112" cy="954107"/>
          </a:xfrm>
          <a:prstGeom prst="rect">
            <a:avLst/>
          </a:prstGeom>
          <a:noFill/>
        </p:spPr>
        <p:txBody>
          <a:bodyPr wrap="square">
            <a:spAutoFit/>
          </a:bodyPr>
          <a:lstStyle/>
          <a:p>
            <a:r>
              <a:rPr lang="en-US" sz="3800" b="1" dirty="0">
                <a:solidFill>
                  <a:schemeClr val="bg1"/>
                </a:solidFill>
                <a:highlight>
                  <a:srgbClr val="000000"/>
                </a:highlight>
                <a:latin typeface="Arial Black" panose="020B0A04020102020204" pitchFamily="34" charset="0"/>
              </a:rPr>
              <a:t>DATAFLOW DIAGRAM</a:t>
            </a:r>
          </a:p>
          <a:p>
            <a:endParaRPr lang="en-IN" dirty="0"/>
          </a:p>
        </p:txBody>
      </p:sp>
      <p:pic>
        <p:nvPicPr>
          <p:cNvPr id="3" name="Picture 2">
            <a:extLst>
              <a:ext uri="{FF2B5EF4-FFF2-40B4-BE49-F238E27FC236}">
                <a16:creationId xmlns:a16="http://schemas.microsoft.com/office/drawing/2014/main" id="{58DF355C-FFAA-461C-922C-F8ACCFAE90E0}"/>
              </a:ext>
            </a:extLst>
          </p:cNvPr>
          <p:cNvPicPr/>
          <p:nvPr/>
        </p:nvPicPr>
        <p:blipFill>
          <a:blip r:embed="rId2">
            <a:extLst>
              <a:ext uri="{28A0092B-C50C-407E-A947-70E740481C1C}">
                <a14:useLocalDpi xmlns:a14="http://schemas.microsoft.com/office/drawing/2010/main" val="0"/>
              </a:ext>
            </a:extLst>
          </a:blip>
          <a:stretch>
            <a:fillRect/>
          </a:stretch>
        </p:blipFill>
        <p:spPr>
          <a:xfrm>
            <a:off x="423921" y="1135828"/>
            <a:ext cx="5917041" cy="5471160"/>
          </a:xfrm>
          <a:prstGeom prst="rect">
            <a:avLst/>
          </a:prstGeom>
        </p:spPr>
      </p:pic>
      <p:sp>
        <p:nvSpPr>
          <p:cNvPr id="4" name="Right Triangle 3">
            <a:extLst>
              <a:ext uri="{FF2B5EF4-FFF2-40B4-BE49-F238E27FC236}">
                <a16:creationId xmlns:a16="http://schemas.microsoft.com/office/drawing/2014/main" id="{74858D7C-F105-4E70-B3AB-3AF6ACFD243C}"/>
              </a:ext>
            </a:extLst>
          </p:cNvPr>
          <p:cNvSpPr/>
          <p:nvPr/>
        </p:nvSpPr>
        <p:spPr>
          <a:xfrm rot="10800000">
            <a:off x="7393858" y="-1"/>
            <a:ext cx="4893835" cy="4650658"/>
          </a:xfrm>
          <a:prstGeom prst="rtTriangle">
            <a:avLst/>
          </a:prstGeom>
          <a:blipFill dpi="0" rotWithShape="0">
            <a:blip r:embed="rId3"/>
            <a:srcRect/>
            <a:stretch>
              <a:fillRect l="-6000" t="-12000" r="-41000" b="2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2B67E99-24B4-4AF2-9256-C896D3473476}"/>
              </a:ext>
            </a:extLst>
          </p:cNvPr>
          <p:cNvSpPr txBox="1"/>
          <p:nvPr/>
        </p:nvSpPr>
        <p:spPr>
          <a:xfrm>
            <a:off x="6529056" y="3055356"/>
            <a:ext cx="4539159" cy="2814617"/>
          </a:xfrm>
          <a:prstGeom prst="rect">
            <a:avLst/>
          </a:prstGeom>
          <a:noFill/>
        </p:spPr>
        <p:txBody>
          <a:bodyPr wrap="square">
            <a:spAutoFit/>
          </a:bodyPr>
          <a:lstStyle/>
          <a:p>
            <a:pPr>
              <a:lnSpc>
                <a:spcPct val="150000"/>
              </a:lnSpc>
            </a:pPr>
            <a:r>
              <a:rPr lang="en-US" sz="2000" b="1" dirty="0">
                <a:solidFill>
                  <a:schemeClr val="bg1"/>
                </a:solidFill>
              </a:rPr>
              <a:t>The Data Flow Diagram showcases how data moves through our website application for our Project. It outlines the various processes, data sources, destinations, and data flows within the system. </a:t>
            </a:r>
            <a:endParaRPr lang="en-IN" sz="2000" b="1" dirty="0">
              <a:solidFill>
                <a:schemeClr val="bg1"/>
              </a:solidFill>
            </a:endParaRPr>
          </a:p>
        </p:txBody>
      </p:sp>
    </p:spTree>
    <p:extLst>
      <p:ext uri="{BB962C8B-B14F-4D97-AF65-F5344CB8AC3E}">
        <p14:creationId xmlns:p14="http://schemas.microsoft.com/office/powerpoint/2010/main" val="180796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5212A6F-7B1B-46B9-93D0-8B92A28215FF}"/>
              </a:ext>
            </a:extLst>
          </p:cNvPr>
          <p:cNvSpPr/>
          <p:nvPr/>
        </p:nvSpPr>
        <p:spPr>
          <a:xfrm rot="16200000">
            <a:off x="5377644" y="43644"/>
            <a:ext cx="6857999" cy="6770713"/>
          </a:xfrm>
          <a:custGeom>
            <a:avLst/>
            <a:gdLst>
              <a:gd name="connsiteX0" fmla="*/ 4286865 w 6857999"/>
              <a:gd name="connsiteY0" fmla="*/ 3291465 h 6770713"/>
              <a:gd name="connsiteX1" fmla="*/ 1 w 6857999"/>
              <a:gd name="connsiteY1" fmla="*/ 5366070 h 6770713"/>
              <a:gd name="connsiteX2" fmla="*/ 1 w 6857999"/>
              <a:gd name="connsiteY2" fmla="*/ 1216857 h 6770713"/>
              <a:gd name="connsiteX3" fmla="*/ 6857999 w 6857999"/>
              <a:gd name="connsiteY3" fmla="*/ 4567866 h 6770713"/>
              <a:gd name="connsiteX4" fmla="*/ 6857999 w 6857999"/>
              <a:gd name="connsiteY4" fmla="*/ 6770713 h 6770713"/>
              <a:gd name="connsiteX5" fmla="*/ 0 w 6857999"/>
              <a:gd name="connsiteY5" fmla="*/ 6770712 h 6770713"/>
              <a:gd name="connsiteX6" fmla="*/ 0 w 6857999"/>
              <a:gd name="connsiteY6" fmla="*/ 5863921 h 6770713"/>
              <a:gd name="connsiteX7" fmla="*/ 4714569 w 6857999"/>
              <a:gd name="connsiteY7" fmla="*/ 3487409 h 6770713"/>
              <a:gd name="connsiteX8" fmla="*/ 6857999 w 6857999"/>
              <a:gd name="connsiteY8" fmla="*/ 0 h 6770713"/>
              <a:gd name="connsiteX9" fmla="*/ 6857999 w 6857999"/>
              <a:gd name="connsiteY9" fmla="*/ 4149215 h 6770713"/>
              <a:gd name="connsiteX10" fmla="*/ 2571136 w 6857999"/>
              <a:gd name="connsiteY10" fmla="*/ 2074606 h 67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7999" h="6770713">
                <a:moveTo>
                  <a:pt x="4286865" y="3291465"/>
                </a:moveTo>
                <a:lnTo>
                  <a:pt x="1" y="5366070"/>
                </a:lnTo>
                <a:lnTo>
                  <a:pt x="1" y="1216857"/>
                </a:lnTo>
                <a:close/>
                <a:moveTo>
                  <a:pt x="6857999" y="4567866"/>
                </a:moveTo>
                <a:lnTo>
                  <a:pt x="6857999" y="6770713"/>
                </a:lnTo>
                <a:lnTo>
                  <a:pt x="0" y="6770712"/>
                </a:lnTo>
                <a:lnTo>
                  <a:pt x="0" y="5863921"/>
                </a:lnTo>
                <a:lnTo>
                  <a:pt x="4714569" y="3487409"/>
                </a:lnTo>
                <a:close/>
                <a:moveTo>
                  <a:pt x="6857999" y="0"/>
                </a:moveTo>
                <a:lnTo>
                  <a:pt x="6857999" y="4149215"/>
                </a:lnTo>
                <a:lnTo>
                  <a:pt x="2571136" y="2074606"/>
                </a:lnTo>
                <a:close/>
              </a:path>
            </a:pathLst>
          </a:custGeom>
          <a:blipFill dpi="0" rotWithShape="0">
            <a:blip r:embed="rId2"/>
            <a:srcRect/>
            <a:stretch>
              <a:fillRect l="-7000"/>
            </a:stretch>
          </a:blip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ctr"/>
            <a:endParaRPr lang="en-IN" dirty="0"/>
          </a:p>
        </p:txBody>
      </p:sp>
      <p:sp>
        <p:nvSpPr>
          <p:cNvPr id="3" name="TextBox 2">
            <a:extLst>
              <a:ext uri="{FF2B5EF4-FFF2-40B4-BE49-F238E27FC236}">
                <a16:creationId xmlns:a16="http://schemas.microsoft.com/office/drawing/2014/main" id="{9B9A9C57-F7C9-4643-A449-F16E0E2A2689}"/>
              </a:ext>
            </a:extLst>
          </p:cNvPr>
          <p:cNvSpPr txBox="1"/>
          <p:nvPr/>
        </p:nvSpPr>
        <p:spPr>
          <a:xfrm>
            <a:off x="364473" y="778563"/>
            <a:ext cx="6101443" cy="650126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Introduction</a:t>
            </a:r>
          </a:p>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Literature Survey</a:t>
            </a:r>
          </a:p>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Problem Definition &amp;Objectives of Project Work </a:t>
            </a:r>
          </a:p>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Objectives</a:t>
            </a:r>
          </a:p>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Existing System &amp; Proposed System</a:t>
            </a:r>
          </a:p>
          <a:p>
            <a:pPr marL="285750" indent="-285750">
              <a:lnSpc>
                <a:spcPct val="150000"/>
              </a:lnSpc>
              <a:buFont typeface="Arial" panose="020B0604020202020204" pitchFamily="34" charset="0"/>
              <a:buChar char="•"/>
            </a:pPr>
            <a:r>
              <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Methodology</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Advantages &amp; Disadvantages</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Requirement Specifications</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Design &amp; Implementation</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Conclusion</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Results</a:t>
            </a:r>
          </a:p>
          <a:p>
            <a:pPr marL="285750" indent="-285750">
              <a:lnSpc>
                <a:spcPct val="150000"/>
              </a:lnSpc>
              <a:buFont typeface="Arial" panose="020B0604020202020204" pitchFamily="34" charset="0"/>
              <a:buChar char="•"/>
            </a:pPr>
            <a:r>
              <a:rPr lang="en-IN"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rPr>
              <a:t>Future Scope</a:t>
            </a:r>
          </a:p>
          <a:p>
            <a:pPr marL="285750" indent="-285750">
              <a:lnSpc>
                <a:spcPct val="150000"/>
              </a:lnSpc>
              <a:buFont typeface="Arial" panose="020B0604020202020204" pitchFamily="34" charset="0"/>
              <a:buChar char="•"/>
            </a:pPr>
            <a:endParaRPr lang="en-US" sz="2000" b="1" dirty="0">
              <a:solidFill>
                <a:schemeClr val="bg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TextBox 3">
            <a:extLst>
              <a:ext uri="{FF2B5EF4-FFF2-40B4-BE49-F238E27FC236}">
                <a16:creationId xmlns:a16="http://schemas.microsoft.com/office/drawing/2014/main" id="{8961B8E4-F278-48F3-9D11-7C66E0F67E13}"/>
              </a:ext>
            </a:extLst>
          </p:cNvPr>
          <p:cNvSpPr txBox="1"/>
          <p:nvPr/>
        </p:nvSpPr>
        <p:spPr>
          <a:xfrm>
            <a:off x="463086" y="156362"/>
            <a:ext cx="6101442" cy="707886"/>
          </a:xfrm>
          <a:prstGeom prst="rect">
            <a:avLst/>
          </a:prstGeom>
          <a:noFill/>
        </p:spPr>
        <p:txBody>
          <a:bodyPr wrap="square">
            <a:spAutoFit/>
          </a:bodyPr>
          <a:lstStyle/>
          <a:p>
            <a:r>
              <a:rPr lang="en-US" sz="4000" dirty="0">
                <a:solidFill>
                  <a:schemeClr val="bg1"/>
                </a:solidFill>
                <a:highlight>
                  <a:srgbClr val="000000"/>
                </a:highlight>
                <a:latin typeface="Arial Black" panose="020B0A04020102020204" pitchFamily="34" charset="0"/>
              </a:rPr>
              <a:t>CONTENTS</a:t>
            </a:r>
            <a:endParaRPr lang="en-IN" sz="4000" dirty="0">
              <a:solidFill>
                <a:schemeClr val="bg1"/>
              </a:solidFill>
              <a:highlight>
                <a:srgbClr val="000000"/>
              </a:highlight>
              <a:latin typeface="Arial Black" panose="020B0A04020102020204" pitchFamily="34" charset="0"/>
            </a:endParaRPr>
          </a:p>
        </p:txBody>
      </p:sp>
    </p:spTree>
    <p:extLst>
      <p:ext uri="{BB962C8B-B14F-4D97-AF65-F5344CB8AC3E}">
        <p14:creationId xmlns:p14="http://schemas.microsoft.com/office/powerpoint/2010/main" val="2920921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4A393A-8340-4E6B-B7FB-2452F7807287}"/>
              </a:ext>
            </a:extLst>
          </p:cNvPr>
          <p:cNvSpPr txBox="1"/>
          <p:nvPr/>
        </p:nvSpPr>
        <p:spPr>
          <a:xfrm>
            <a:off x="658761" y="511296"/>
            <a:ext cx="6096000" cy="707886"/>
          </a:xfrm>
          <a:prstGeom prst="rect">
            <a:avLst/>
          </a:prstGeom>
          <a:noFill/>
        </p:spPr>
        <p:txBody>
          <a:bodyPr wrap="square">
            <a:spAutoFit/>
          </a:bodyPr>
          <a:lstStyle/>
          <a:p>
            <a:r>
              <a:rPr lang="en-US" sz="4000" b="1" dirty="0">
                <a:solidFill>
                  <a:prstClr val="white"/>
                </a:solidFill>
                <a:highlight>
                  <a:srgbClr val="000000"/>
                </a:highlight>
                <a:latin typeface="Arial Black" panose="020B0A04020102020204" pitchFamily="34" charset="0"/>
              </a:rPr>
              <a:t>CLASS DIAGRAM</a:t>
            </a:r>
            <a:endParaRPr lang="en-IN" dirty="0"/>
          </a:p>
        </p:txBody>
      </p:sp>
      <p:pic>
        <p:nvPicPr>
          <p:cNvPr id="4" name="Picture 3">
            <a:extLst>
              <a:ext uri="{FF2B5EF4-FFF2-40B4-BE49-F238E27FC236}">
                <a16:creationId xmlns:a16="http://schemas.microsoft.com/office/drawing/2014/main" id="{93E110BA-28FF-4984-961E-4BB1C62B5AE7}"/>
              </a:ext>
            </a:extLst>
          </p:cNvPr>
          <p:cNvPicPr/>
          <p:nvPr/>
        </p:nvPicPr>
        <p:blipFill>
          <a:blip r:embed="rId2">
            <a:extLst>
              <a:ext uri="{28A0092B-C50C-407E-A947-70E740481C1C}">
                <a14:useLocalDpi xmlns:a14="http://schemas.microsoft.com/office/drawing/2010/main" val="0"/>
              </a:ext>
            </a:extLst>
          </a:blip>
          <a:stretch>
            <a:fillRect/>
          </a:stretch>
        </p:blipFill>
        <p:spPr>
          <a:xfrm>
            <a:off x="1662419" y="1823115"/>
            <a:ext cx="5229225" cy="4371975"/>
          </a:xfrm>
          <a:prstGeom prst="rect">
            <a:avLst/>
          </a:prstGeom>
        </p:spPr>
      </p:pic>
      <p:sp>
        <p:nvSpPr>
          <p:cNvPr id="5" name="Freeform: Shape 4">
            <a:extLst>
              <a:ext uri="{FF2B5EF4-FFF2-40B4-BE49-F238E27FC236}">
                <a16:creationId xmlns:a16="http://schemas.microsoft.com/office/drawing/2014/main" id="{1E4D24F9-6042-4DEA-9837-8BC0FC20F2DF}"/>
              </a:ext>
            </a:extLst>
          </p:cNvPr>
          <p:cNvSpPr/>
          <p:nvPr/>
        </p:nvSpPr>
        <p:spPr>
          <a:xfrm rot="2587720">
            <a:off x="6498518" y="-1167200"/>
            <a:ext cx="7020418" cy="4197774"/>
          </a:xfrm>
          <a:custGeom>
            <a:avLst/>
            <a:gdLst>
              <a:gd name="connsiteX0" fmla="*/ 4435621 w 7020418"/>
              <a:gd name="connsiteY0" fmla="*/ 0 h 4197774"/>
              <a:gd name="connsiteX1" fmla="*/ 7020418 w 7020418"/>
              <a:gd name="connsiteY1" fmla="*/ 2696544 h 4197774"/>
              <a:gd name="connsiteX2" fmla="*/ 5417777 w 7020418"/>
              <a:gd name="connsiteY2" fmla="*/ 4197774 h 4197774"/>
              <a:gd name="connsiteX3" fmla="*/ 0 w 7020418"/>
              <a:gd name="connsiteY3" fmla="*/ 4197774 h 4197774"/>
            </a:gdLst>
            <a:ahLst/>
            <a:cxnLst>
              <a:cxn ang="0">
                <a:pos x="connsiteX0" y="connsiteY0"/>
              </a:cxn>
              <a:cxn ang="0">
                <a:pos x="connsiteX1" y="connsiteY1"/>
              </a:cxn>
              <a:cxn ang="0">
                <a:pos x="connsiteX2" y="connsiteY2"/>
              </a:cxn>
              <a:cxn ang="0">
                <a:pos x="connsiteX3" y="connsiteY3"/>
              </a:cxn>
            </a:cxnLst>
            <a:rect l="l" t="t" r="r" b="b"/>
            <a:pathLst>
              <a:path w="7020418" h="4197774">
                <a:moveTo>
                  <a:pt x="4435621" y="0"/>
                </a:moveTo>
                <a:lnTo>
                  <a:pt x="7020418" y="2696544"/>
                </a:lnTo>
                <a:lnTo>
                  <a:pt x="5417777" y="4197774"/>
                </a:lnTo>
                <a:lnTo>
                  <a:pt x="0" y="4197774"/>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414935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6C9E91-0CEB-4F25-9347-BB6D1BDB65FB}"/>
              </a:ext>
            </a:extLst>
          </p:cNvPr>
          <p:cNvSpPr txBox="1"/>
          <p:nvPr/>
        </p:nvSpPr>
        <p:spPr>
          <a:xfrm>
            <a:off x="4572000" y="318365"/>
            <a:ext cx="3048000" cy="707886"/>
          </a:xfrm>
          <a:prstGeom prst="rect">
            <a:avLst/>
          </a:prstGeom>
          <a:noFill/>
        </p:spPr>
        <p:txBody>
          <a:bodyPr wrap="square">
            <a:spAutoFit/>
          </a:bodyPr>
          <a:lstStyle/>
          <a:p>
            <a:r>
              <a:rPr lang="en-US" sz="4000" b="1" dirty="0">
                <a:solidFill>
                  <a:prstClr val="white"/>
                </a:solidFill>
                <a:highlight>
                  <a:srgbClr val="000000"/>
                </a:highlight>
                <a:latin typeface="Arial Black" panose="020B0A04020102020204" pitchFamily="34" charset="0"/>
              </a:rPr>
              <a:t>TESTING</a:t>
            </a:r>
            <a:endParaRPr lang="en-IN" dirty="0"/>
          </a:p>
        </p:txBody>
      </p:sp>
      <p:sp>
        <p:nvSpPr>
          <p:cNvPr id="7" name="TextBox 6">
            <a:extLst>
              <a:ext uri="{FF2B5EF4-FFF2-40B4-BE49-F238E27FC236}">
                <a16:creationId xmlns:a16="http://schemas.microsoft.com/office/drawing/2014/main" id="{3E914520-EB20-4C14-BCBB-E0A85287EF1B}"/>
              </a:ext>
            </a:extLst>
          </p:cNvPr>
          <p:cNvSpPr txBox="1"/>
          <p:nvPr/>
        </p:nvSpPr>
        <p:spPr>
          <a:xfrm>
            <a:off x="167149" y="2308028"/>
            <a:ext cx="5860026" cy="2923364"/>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0" lang="en-US" sz="2500" b="1" i="0" u="none" strike="noStrike" kern="1200" cap="none" spc="0" normalizeH="0" baseline="0" noProof="0" dirty="0">
                <a:ln>
                  <a:noFill/>
                </a:ln>
                <a:solidFill>
                  <a:prstClr val="white"/>
                </a:solidFill>
                <a:effectLst/>
                <a:highlight>
                  <a:srgbClr val="000000"/>
                </a:highlight>
                <a:uLnTx/>
                <a:uFillTx/>
                <a:latin typeface="Stencil" panose="040409050D0802020404" pitchFamily="82" charset="0"/>
                <a:ea typeface="+mn-ea"/>
                <a:cs typeface="+mn-cs"/>
              </a:rPr>
              <a:t>User Registration and Login</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Selecting EV Recharge Station option</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Selecting CNG Refill Station option</a:t>
            </a:r>
          </a:p>
        </p:txBody>
      </p:sp>
      <p:cxnSp>
        <p:nvCxnSpPr>
          <p:cNvPr id="9" name="Straight Connector 8">
            <a:extLst>
              <a:ext uri="{FF2B5EF4-FFF2-40B4-BE49-F238E27FC236}">
                <a16:creationId xmlns:a16="http://schemas.microsoft.com/office/drawing/2014/main" id="{0B370B28-5D8E-4D4C-A34D-D0EF624B719C}"/>
              </a:ext>
            </a:extLst>
          </p:cNvPr>
          <p:cNvCxnSpPr/>
          <p:nvPr/>
        </p:nvCxnSpPr>
        <p:spPr>
          <a:xfrm>
            <a:off x="5909187" y="1252652"/>
            <a:ext cx="0" cy="5034116"/>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FCCD980B-0421-4028-879B-B79C7C2B2CF3}"/>
              </a:ext>
            </a:extLst>
          </p:cNvPr>
          <p:cNvSpPr txBox="1"/>
          <p:nvPr/>
        </p:nvSpPr>
        <p:spPr>
          <a:xfrm>
            <a:off x="1548582" y="1481739"/>
            <a:ext cx="3097160" cy="477054"/>
          </a:xfrm>
          <a:prstGeom prst="rect">
            <a:avLst/>
          </a:prstGeom>
          <a:solidFill>
            <a:schemeClr val="bg1"/>
          </a:solidFill>
        </p:spPr>
        <p:txBody>
          <a:bodyPr wrap="square">
            <a:spAutoFit/>
          </a:bodyPr>
          <a:lstStyle/>
          <a:p>
            <a:r>
              <a:rPr lang="en-US" sz="2500" b="1" dirty="0">
                <a:latin typeface="Rockwell Extra Bold" panose="02060903040505020403" pitchFamily="18" charset="0"/>
                <a:ea typeface="Microsoft YaHei" panose="020B0503020204020204" pitchFamily="34" charset="-122"/>
              </a:rPr>
              <a:t>UNIT TESTING</a:t>
            </a:r>
            <a:endParaRPr lang="en-IN" dirty="0">
              <a:latin typeface="Rockwell Extra Bold" panose="02060903040505020403" pitchFamily="18" charset="0"/>
              <a:ea typeface="Microsoft YaHei" panose="020B0503020204020204" pitchFamily="34" charset="-122"/>
            </a:endParaRPr>
          </a:p>
        </p:txBody>
      </p:sp>
      <p:sp>
        <p:nvSpPr>
          <p:cNvPr id="15" name="TextBox 14">
            <a:extLst>
              <a:ext uri="{FF2B5EF4-FFF2-40B4-BE49-F238E27FC236}">
                <a16:creationId xmlns:a16="http://schemas.microsoft.com/office/drawing/2014/main" id="{FC468C58-623B-443E-BD69-CB352CA49679}"/>
              </a:ext>
            </a:extLst>
          </p:cNvPr>
          <p:cNvSpPr txBox="1"/>
          <p:nvPr/>
        </p:nvSpPr>
        <p:spPr>
          <a:xfrm>
            <a:off x="6096000" y="1481739"/>
            <a:ext cx="5820696" cy="47705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b="1" dirty="0">
                <a:latin typeface="Rockwell Extra Bold" panose="02060903040505020403" pitchFamily="18" charset="0"/>
                <a:ea typeface="Microsoft YaHei" panose="020B0503020204020204" pitchFamily="34" charset="-122"/>
              </a:rPr>
              <a:t>INTEGRATION TESTING</a:t>
            </a:r>
            <a:r>
              <a:rPr kumimoji="0" lang="en-US" sz="2500" b="1" i="0" u="none" strike="noStrike" kern="1200" cap="none" spc="0" normalizeH="0" baseline="0" noProof="0" dirty="0">
                <a:ln>
                  <a:noFill/>
                </a:ln>
                <a:effectLst/>
                <a:uLnTx/>
                <a:uFillTx/>
                <a:latin typeface="Rockwell Extra Bold" panose="02060903040505020403" pitchFamily="18" charset="0"/>
                <a:ea typeface="Microsoft YaHei" panose="020B0503020204020204" pitchFamily="34" charset="-122"/>
                <a:cs typeface="+mn-cs"/>
              </a:rPr>
              <a:t>ESTING</a:t>
            </a:r>
            <a:endParaRPr kumimoji="0" lang="en-IN" sz="1800" b="0" i="0" u="none" strike="noStrike" kern="1200" cap="none" spc="0" normalizeH="0" baseline="0" noProof="0" dirty="0">
              <a:ln>
                <a:noFill/>
              </a:ln>
              <a:effectLst/>
              <a:uLnTx/>
              <a:uFillTx/>
              <a:latin typeface="Rockwell Extra Bold" panose="02060903040505020403" pitchFamily="18" charset="0"/>
              <a:ea typeface="Microsoft YaHei" panose="020B0503020204020204" pitchFamily="34" charset="-122"/>
              <a:cs typeface="+mn-cs"/>
            </a:endParaRPr>
          </a:p>
        </p:txBody>
      </p:sp>
      <p:sp>
        <p:nvSpPr>
          <p:cNvPr id="17" name="TextBox 16">
            <a:extLst>
              <a:ext uri="{FF2B5EF4-FFF2-40B4-BE49-F238E27FC236}">
                <a16:creationId xmlns:a16="http://schemas.microsoft.com/office/drawing/2014/main" id="{CACEC48F-B9E3-423D-981E-CCCFA70331BC}"/>
              </a:ext>
            </a:extLst>
          </p:cNvPr>
          <p:cNvSpPr txBox="1"/>
          <p:nvPr/>
        </p:nvSpPr>
        <p:spPr>
          <a:xfrm>
            <a:off x="6843252" y="2308028"/>
            <a:ext cx="6096000" cy="1769202"/>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0" lang="en-US" sz="2500" b="1" i="0" u="none" strike="noStrike" kern="1200" cap="none" spc="0" normalizeH="0" baseline="0" noProof="0" dirty="0">
                <a:ln>
                  <a:noFill/>
                </a:ln>
                <a:solidFill>
                  <a:prstClr val="white"/>
                </a:solidFill>
                <a:effectLst/>
                <a:highlight>
                  <a:srgbClr val="000000"/>
                </a:highlight>
                <a:uLnTx/>
                <a:uFillTx/>
                <a:latin typeface="Stencil" panose="040409050D0802020404" pitchFamily="82" charset="0"/>
                <a:ea typeface="+mn-ea"/>
                <a:cs typeface="+mn-cs"/>
              </a:rPr>
              <a:t>Node MCU connection</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Relay Functionality</a:t>
            </a:r>
          </a:p>
          <a:p>
            <a:pPr marL="342900" indent="-342900">
              <a:lnSpc>
                <a:spcPct val="150000"/>
              </a:lnSpc>
              <a:buFont typeface="Arial" panose="020B0604020202020204" pitchFamily="34" charset="0"/>
              <a:buChar char="•"/>
            </a:pPr>
            <a:r>
              <a:rPr lang="en-US" sz="2500" b="1" dirty="0">
                <a:solidFill>
                  <a:prstClr val="white"/>
                </a:solidFill>
                <a:highlight>
                  <a:srgbClr val="000000"/>
                </a:highlight>
                <a:latin typeface="Stencil" panose="040409050D0802020404" pitchFamily="82" charset="0"/>
              </a:rPr>
              <a:t>LED Display Output</a:t>
            </a:r>
          </a:p>
        </p:txBody>
      </p:sp>
      <p:sp>
        <p:nvSpPr>
          <p:cNvPr id="8" name="Right Triangle 7">
            <a:extLst>
              <a:ext uri="{FF2B5EF4-FFF2-40B4-BE49-F238E27FC236}">
                <a16:creationId xmlns:a16="http://schemas.microsoft.com/office/drawing/2014/main" id="{863A4EE4-E541-47B9-B0BC-869EECF80767}"/>
              </a:ext>
            </a:extLst>
          </p:cNvPr>
          <p:cNvSpPr/>
          <p:nvPr/>
        </p:nvSpPr>
        <p:spPr>
          <a:xfrm rot="16200000">
            <a:off x="8164976" y="2839486"/>
            <a:ext cx="3800789" cy="4253258"/>
          </a:xfrm>
          <a:prstGeom prst="rtTriangle">
            <a:avLst/>
          </a:prstGeom>
          <a:blipFill dpi="0" rotWithShape="0">
            <a:blip r:embed="rId2"/>
            <a:srcRect/>
            <a:tile tx="0" ty="0" sx="100000" sy="100000" flip="none" algn="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9091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27D0C-D15E-4CE5-B0C7-89E3D6921467}"/>
              </a:ext>
            </a:extLst>
          </p:cNvPr>
          <p:cNvSpPr txBox="1"/>
          <p:nvPr/>
        </p:nvSpPr>
        <p:spPr>
          <a:xfrm>
            <a:off x="698090" y="729319"/>
            <a:ext cx="5683045" cy="861774"/>
          </a:xfrm>
          <a:prstGeom prst="rect">
            <a:avLst/>
          </a:prstGeom>
          <a:noFill/>
        </p:spPr>
        <p:txBody>
          <a:bodyPr wrap="square">
            <a:spAutoFit/>
          </a:bodyPr>
          <a:lstStyle/>
          <a:p>
            <a:r>
              <a:rPr lang="en-US" sz="5000" b="1" dirty="0">
                <a:solidFill>
                  <a:prstClr val="white"/>
                </a:solidFill>
                <a:highlight>
                  <a:srgbClr val="000000"/>
                </a:highlight>
                <a:latin typeface="Arial Black" panose="020B0A04020102020204" pitchFamily="34" charset="0"/>
              </a:rPr>
              <a:t>CONCLUSION</a:t>
            </a:r>
            <a:endParaRPr lang="en-IN" dirty="0"/>
          </a:p>
        </p:txBody>
      </p:sp>
      <p:sp>
        <p:nvSpPr>
          <p:cNvPr id="5" name="TextBox 4">
            <a:extLst>
              <a:ext uri="{FF2B5EF4-FFF2-40B4-BE49-F238E27FC236}">
                <a16:creationId xmlns:a16="http://schemas.microsoft.com/office/drawing/2014/main" id="{AD4A925D-B7E7-473B-8812-08B1480A3CFC}"/>
              </a:ext>
            </a:extLst>
          </p:cNvPr>
          <p:cNvSpPr txBox="1"/>
          <p:nvPr/>
        </p:nvSpPr>
        <p:spPr>
          <a:xfrm>
            <a:off x="500867" y="1964904"/>
            <a:ext cx="9827052" cy="3587329"/>
          </a:xfrm>
          <a:prstGeom prst="rect">
            <a:avLst/>
          </a:prstGeom>
          <a:noFill/>
        </p:spPr>
        <p:txBody>
          <a:bodyPr wrap="square">
            <a:spAutoFit/>
          </a:bodyPr>
          <a:lstStyle/>
          <a:p>
            <a:pPr>
              <a:lnSpc>
                <a:spcPct val="150000"/>
              </a:lnSpc>
            </a:pPr>
            <a:r>
              <a:rPr kumimoji="0" lang="en-US" sz="2200" b="1" i="0" u="none" strike="noStrike" kern="1200" cap="none" spc="0" normalizeH="0" baseline="0" noProof="0" dirty="0">
                <a:ln>
                  <a:noFill/>
                </a:ln>
                <a:solidFill>
                  <a:prstClr val="white"/>
                </a:solidFill>
                <a:effectLst/>
                <a:highlight>
                  <a:srgbClr val="000000"/>
                </a:highlight>
                <a:uLnTx/>
                <a:uFillTx/>
                <a:latin typeface="Microsoft YaHei" panose="020B0503020204020204" pitchFamily="34" charset="-122"/>
                <a:ea typeface="Microsoft YaHei" panose="020B0503020204020204" pitchFamily="34" charset="-122"/>
              </a:rPr>
              <a:t>In conclusion, the development of the "Smart Charging </a:t>
            </a:r>
          </a:p>
          <a:p>
            <a:pPr>
              <a:lnSpc>
                <a:spcPct val="150000"/>
              </a:lnSpc>
            </a:pPr>
            <a:r>
              <a:rPr kumimoji="0" lang="en-US" sz="2200" b="1" i="0" u="none" strike="noStrike" kern="1200" cap="none" spc="0" normalizeH="0" baseline="0" noProof="0" dirty="0">
                <a:ln>
                  <a:noFill/>
                </a:ln>
                <a:solidFill>
                  <a:prstClr val="white"/>
                </a:solidFill>
                <a:effectLst/>
                <a:highlight>
                  <a:srgbClr val="000000"/>
                </a:highlight>
                <a:uLnTx/>
                <a:uFillTx/>
                <a:latin typeface="Microsoft YaHei" panose="020B0503020204020204" pitchFamily="34" charset="-122"/>
                <a:ea typeface="Microsoft YaHei" panose="020B0503020204020204" pitchFamily="34" charset="-122"/>
              </a:rPr>
              <a:t>and CNG Booking System for Sustainable Transportation" represents a significant step forward in the realm of eco-friendly mobility solutions. Through the integration of user-friendly web applications and a demonstrative hardware prototype, the project offers a comprehensive platform aimed at facilitating the transition towards sustainable transportation practices. </a:t>
            </a:r>
            <a:endParaRPr lang="en-IN" sz="2200" dirty="0">
              <a:latin typeface="Microsoft YaHei" panose="020B0503020204020204" pitchFamily="34" charset="-122"/>
              <a:ea typeface="Microsoft YaHei" panose="020B0503020204020204" pitchFamily="34" charset="-122"/>
            </a:endParaRPr>
          </a:p>
        </p:txBody>
      </p:sp>
      <p:sp>
        <p:nvSpPr>
          <p:cNvPr id="6" name="Flowchart: Off-page Connector 5">
            <a:extLst>
              <a:ext uri="{FF2B5EF4-FFF2-40B4-BE49-F238E27FC236}">
                <a16:creationId xmlns:a16="http://schemas.microsoft.com/office/drawing/2014/main" id="{608DD0C8-E189-42D6-8865-1D2BC86B1102}"/>
              </a:ext>
            </a:extLst>
          </p:cNvPr>
          <p:cNvSpPr/>
          <p:nvPr/>
        </p:nvSpPr>
        <p:spPr>
          <a:xfrm>
            <a:off x="8842745" y="0"/>
            <a:ext cx="3349255" cy="3381154"/>
          </a:xfrm>
          <a:prstGeom prst="flowChartOffpageConnector">
            <a:avLst/>
          </a:prstGeom>
          <a:blipFill dpi="0" rotWithShape="1">
            <a:blip r:embed="rId2"/>
            <a:srcRect/>
            <a:tile tx="0" ty="0" sx="100000" sy="100000" flip="none" algn="b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0083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F8AA70-1803-4EFA-9A6A-98FBCFC40A75}"/>
              </a:ext>
            </a:extLst>
          </p:cNvPr>
          <p:cNvSpPr txBox="1"/>
          <p:nvPr/>
        </p:nvSpPr>
        <p:spPr>
          <a:xfrm>
            <a:off x="463954" y="296700"/>
            <a:ext cx="3696929" cy="861774"/>
          </a:xfrm>
          <a:prstGeom prst="rect">
            <a:avLst/>
          </a:prstGeom>
          <a:noFill/>
        </p:spPr>
        <p:txBody>
          <a:bodyPr wrap="square">
            <a:spAutoFit/>
          </a:bodyPr>
          <a:lstStyle/>
          <a:p>
            <a:r>
              <a:rPr lang="en-US" sz="5000" b="1" dirty="0">
                <a:solidFill>
                  <a:prstClr val="white"/>
                </a:solidFill>
                <a:highlight>
                  <a:srgbClr val="000000"/>
                </a:highlight>
                <a:latin typeface="Arial Black" panose="020B0A04020102020204" pitchFamily="34" charset="0"/>
              </a:rPr>
              <a:t>RESULTS</a:t>
            </a:r>
            <a:endParaRPr lang="en-IN" dirty="0"/>
          </a:p>
        </p:txBody>
      </p:sp>
      <p:pic>
        <p:nvPicPr>
          <p:cNvPr id="6" name="Picture 5">
            <a:extLst>
              <a:ext uri="{FF2B5EF4-FFF2-40B4-BE49-F238E27FC236}">
                <a16:creationId xmlns:a16="http://schemas.microsoft.com/office/drawing/2014/main" id="{296F406F-4541-4836-B5C2-D27505BA7C3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12419" y="1342103"/>
            <a:ext cx="7567162" cy="4173794"/>
          </a:xfrm>
          <a:prstGeom prst="rect">
            <a:avLst/>
          </a:prstGeom>
        </p:spPr>
      </p:pic>
    </p:spTree>
    <p:extLst>
      <p:ext uri="{BB962C8B-B14F-4D97-AF65-F5344CB8AC3E}">
        <p14:creationId xmlns:p14="http://schemas.microsoft.com/office/powerpoint/2010/main" val="3847891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ABB889-5C87-41FA-B31F-78C0469A1B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12535" y="1223292"/>
            <a:ext cx="8166929" cy="4411416"/>
          </a:xfrm>
          <a:prstGeom prst="rect">
            <a:avLst/>
          </a:prstGeom>
        </p:spPr>
      </p:pic>
    </p:spTree>
    <p:extLst>
      <p:ext uri="{BB962C8B-B14F-4D97-AF65-F5344CB8AC3E}">
        <p14:creationId xmlns:p14="http://schemas.microsoft.com/office/powerpoint/2010/main" val="3749118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EEB68-7CE8-4AE2-AE63-DA6EE9BE62B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2922" y="1311792"/>
            <a:ext cx="7626155" cy="4234415"/>
          </a:xfrm>
          <a:prstGeom prst="rect">
            <a:avLst/>
          </a:prstGeom>
        </p:spPr>
      </p:pic>
    </p:spTree>
    <p:extLst>
      <p:ext uri="{BB962C8B-B14F-4D97-AF65-F5344CB8AC3E}">
        <p14:creationId xmlns:p14="http://schemas.microsoft.com/office/powerpoint/2010/main" val="180049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117E64-117A-4CD3-B0AD-6C9552292C9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00909" y="1436908"/>
            <a:ext cx="7390181" cy="3984184"/>
          </a:xfrm>
          <a:prstGeom prst="rect">
            <a:avLst/>
          </a:prstGeom>
        </p:spPr>
      </p:pic>
    </p:spTree>
    <p:extLst>
      <p:ext uri="{BB962C8B-B14F-4D97-AF65-F5344CB8AC3E}">
        <p14:creationId xmlns:p14="http://schemas.microsoft.com/office/powerpoint/2010/main" val="2087776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5C401-BAAD-40A1-8B41-E33EF218A8D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74651" y="1461811"/>
            <a:ext cx="7242697" cy="3934378"/>
          </a:xfrm>
          <a:prstGeom prst="rect">
            <a:avLst/>
          </a:prstGeom>
        </p:spPr>
      </p:pic>
    </p:spTree>
    <p:extLst>
      <p:ext uri="{BB962C8B-B14F-4D97-AF65-F5344CB8AC3E}">
        <p14:creationId xmlns:p14="http://schemas.microsoft.com/office/powerpoint/2010/main" val="1561696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FB9A2C-0AC2-4798-82E9-E03F8F63EE24}"/>
              </a:ext>
            </a:extLst>
          </p:cNvPr>
          <p:cNvSpPr txBox="1"/>
          <p:nvPr/>
        </p:nvSpPr>
        <p:spPr>
          <a:xfrm>
            <a:off x="838200" y="455371"/>
            <a:ext cx="6174658" cy="738664"/>
          </a:xfrm>
          <a:prstGeom prst="rect">
            <a:avLst/>
          </a:prstGeom>
          <a:noFill/>
        </p:spPr>
        <p:txBody>
          <a:bodyPr wrap="square">
            <a:spAutoFit/>
          </a:bodyPr>
          <a:lstStyle/>
          <a:p>
            <a:r>
              <a:rPr lang="en-US" sz="4200" b="1" dirty="0">
                <a:solidFill>
                  <a:prstClr val="white"/>
                </a:solidFill>
                <a:highlight>
                  <a:srgbClr val="000000"/>
                </a:highlight>
                <a:latin typeface="Arial Black" panose="020B0A04020102020204" pitchFamily="34" charset="0"/>
                <a:ea typeface="Cascadia Mono SemiBold" panose="020B0609020000020004" pitchFamily="49" charset="0"/>
                <a:cs typeface="Cascadia Mono SemiBold" panose="020B0609020000020004" pitchFamily="49" charset="0"/>
              </a:rPr>
              <a:t>FUTURE SCOPE</a:t>
            </a:r>
            <a:endParaRPr lang="en-IN" sz="4200" dirty="0"/>
          </a:p>
        </p:txBody>
      </p:sp>
      <p:sp>
        <p:nvSpPr>
          <p:cNvPr id="6" name="TextBox 5">
            <a:extLst>
              <a:ext uri="{FF2B5EF4-FFF2-40B4-BE49-F238E27FC236}">
                <a16:creationId xmlns:a16="http://schemas.microsoft.com/office/drawing/2014/main" id="{3DBC39BC-107F-4E03-8B7E-514BFF4F25D6}"/>
              </a:ext>
            </a:extLst>
          </p:cNvPr>
          <p:cNvSpPr txBox="1"/>
          <p:nvPr/>
        </p:nvSpPr>
        <p:spPr>
          <a:xfrm>
            <a:off x="625407" y="1754408"/>
            <a:ext cx="10464125" cy="2069606"/>
          </a:xfrm>
          <a:prstGeom prst="rect">
            <a:avLst/>
          </a:prstGeom>
          <a:noFill/>
        </p:spPr>
        <p:txBody>
          <a:bodyPr wrap="square">
            <a:spAutoFit/>
          </a:bodyPr>
          <a:lstStyle/>
          <a:p>
            <a:pPr>
              <a:lnSpc>
                <a:spcPct val="150000"/>
              </a:lnSpc>
            </a:pPr>
            <a:r>
              <a:rPr kumimoji="0" lang="en-US" sz="2200" b="1" i="0" u="none" strike="noStrike" kern="1200" cap="none" spc="0" normalizeH="0" baseline="0" noProof="0" dirty="0">
                <a:ln>
                  <a:noFill/>
                </a:ln>
                <a:solidFill>
                  <a:prstClr val="white"/>
                </a:solidFill>
                <a:effectLst/>
                <a:highlight>
                  <a:srgbClr val="000000"/>
                </a:highlight>
                <a:uLnTx/>
                <a:uFillTx/>
                <a:latin typeface="Microsoft YaHei" panose="020B0503020204020204" pitchFamily="34" charset="-122"/>
                <a:ea typeface="Microsoft YaHei" panose="020B0503020204020204" pitchFamily="34" charset="-122"/>
                <a:cs typeface="+mn-cs"/>
              </a:rPr>
              <a:t>Electric vehicles are the future not only of transport but of our planet. These vehicles are plugged into a charging station at a minimal voltage; therefore, no emissions are released which are harmful to our environment. </a:t>
            </a:r>
            <a:endParaRPr lang="en-IN" dirty="0"/>
          </a:p>
        </p:txBody>
      </p:sp>
      <p:sp>
        <p:nvSpPr>
          <p:cNvPr id="7" name="Oval 6">
            <a:extLst>
              <a:ext uri="{FF2B5EF4-FFF2-40B4-BE49-F238E27FC236}">
                <a16:creationId xmlns:a16="http://schemas.microsoft.com/office/drawing/2014/main" id="{74BAD1E8-5777-49B5-821B-BE0CDB8FCD68}"/>
              </a:ext>
            </a:extLst>
          </p:cNvPr>
          <p:cNvSpPr/>
          <p:nvPr/>
        </p:nvSpPr>
        <p:spPr>
          <a:xfrm>
            <a:off x="8856416" y="3429000"/>
            <a:ext cx="4380614" cy="4072270"/>
          </a:xfrm>
          <a:prstGeom prst="ellipse">
            <a:avLst/>
          </a:prstGeom>
          <a:blipFill dpi="0" rotWithShape="1">
            <a:blip r:embed="rId2"/>
            <a:srcRect/>
            <a:tile tx="0" ty="0" sx="100000" sy="100000" flip="none" algn="b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580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85B8358-C2AE-4440-A08F-0E03C490758E}"/>
              </a:ext>
            </a:extLst>
          </p:cNvPr>
          <p:cNvSpPr/>
          <p:nvPr/>
        </p:nvSpPr>
        <p:spPr>
          <a:xfrm rot="5400000">
            <a:off x="6137791" y="-1666484"/>
            <a:ext cx="4958834" cy="7149584"/>
          </a:xfrm>
          <a:custGeom>
            <a:avLst/>
            <a:gdLst>
              <a:gd name="connsiteX0" fmla="*/ 2248291 w 4958834"/>
              <a:gd name="connsiteY0" fmla="*/ 4836921 h 7149584"/>
              <a:gd name="connsiteX1" fmla="*/ 2826457 w 4958834"/>
              <a:gd name="connsiteY1" fmla="*/ 3680589 h 7149584"/>
              <a:gd name="connsiteX2" fmla="*/ 4380668 w 4958834"/>
              <a:gd name="connsiteY2" fmla="*/ 3680589 h 7149584"/>
              <a:gd name="connsiteX3" fmla="*/ 4958834 w 4958834"/>
              <a:gd name="connsiteY3" fmla="*/ 4836921 h 7149584"/>
              <a:gd name="connsiteX4" fmla="*/ 4380668 w 4958834"/>
              <a:gd name="connsiteY4" fmla="*/ 5993252 h 7149584"/>
              <a:gd name="connsiteX5" fmla="*/ 2826457 w 4958834"/>
              <a:gd name="connsiteY5" fmla="*/ 5993252 h 7149584"/>
              <a:gd name="connsiteX6" fmla="*/ 2248290 w 4958834"/>
              <a:gd name="connsiteY6" fmla="*/ 2367091 h 7149584"/>
              <a:gd name="connsiteX7" fmla="*/ 2826456 w 4958834"/>
              <a:gd name="connsiteY7" fmla="*/ 1210759 h 7149584"/>
              <a:gd name="connsiteX8" fmla="*/ 4380667 w 4958834"/>
              <a:gd name="connsiteY8" fmla="*/ 1210759 h 7149584"/>
              <a:gd name="connsiteX9" fmla="*/ 4958833 w 4958834"/>
              <a:gd name="connsiteY9" fmla="*/ 2367091 h 7149584"/>
              <a:gd name="connsiteX10" fmla="*/ 4380667 w 4958834"/>
              <a:gd name="connsiteY10" fmla="*/ 3523422 h 7149584"/>
              <a:gd name="connsiteX11" fmla="*/ 2826456 w 4958834"/>
              <a:gd name="connsiteY11" fmla="*/ 3523422 h 7149584"/>
              <a:gd name="connsiteX12" fmla="*/ 16720 w 4958834"/>
              <a:gd name="connsiteY12" fmla="*/ 3577850 h 7149584"/>
              <a:gd name="connsiteX13" fmla="*/ 594886 w 4958834"/>
              <a:gd name="connsiteY13" fmla="*/ 2421518 h 7149584"/>
              <a:gd name="connsiteX14" fmla="*/ 2149097 w 4958834"/>
              <a:gd name="connsiteY14" fmla="*/ 2421518 h 7149584"/>
              <a:gd name="connsiteX15" fmla="*/ 2727263 w 4958834"/>
              <a:gd name="connsiteY15" fmla="*/ 3577850 h 7149584"/>
              <a:gd name="connsiteX16" fmla="*/ 2149097 w 4958834"/>
              <a:gd name="connsiteY16" fmla="*/ 4734181 h 7149584"/>
              <a:gd name="connsiteX17" fmla="*/ 594886 w 4958834"/>
              <a:gd name="connsiteY17" fmla="*/ 4734181 h 7149584"/>
              <a:gd name="connsiteX18" fmla="*/ 0 w 4958834"/>
              <a:gd name="connsiteY18" fmla="*/ 1156332 h 7149584"/>
              <a:gd name="connsiteX19" fmla="*/ 578166 w 4958834"/>
              <a:gd name="connsiteY19" fmla="*/ 0 h 7149584"/>
              <a:gd name="connsiteX20" fmla="*/ 2132377 w 4958834"/>
              <a:gd name="connsiteY20" fmla="*/ 0 h 7149584"/>
              <a:gd name="connsiteX21" fmla="*/ 2710543 w 4958834"/>
              <a:gd name="connsiteY21" fmla="*/ 1156332 h 7149584"/>
              <a:gd name="connsiteX22" fmla="*/ 2132377 w 4958834"/>
              <a:gd name="connsiteY22" fmla="*/ 2312663 h 7149584"/>
              <a:gd name="connsiteX23" fmla="*/ 578166 w 4958834"/>
              <a:gd name="connsiteY23" fmla="*/ 2312663 h 7149584"/>
              <a:gd name="connsiteX24" fmla="*/ 0 w 4958834"/>
              <a:gd name="connsiteY24" fmla="*/ 5993253 h 7149584"/>
              <a:gd name="connsiteX25" fmla="*/ 578166 w 4958834"/>
              <a:gd name="connsiteY25" fmla="*/ 4836921 h 7149584"/>
              <a:gd name="connsiteX26" fmla="*/ 2132377 w 4958834"/>
              <a:gd name="connsiteY26" fmla="*/ 4836921 h 7149584"/>
              <a:gd name="connsiteX27" fmla="*/ 2710543 w 4958834"/>
              <a:gd name="connsiteY27" fmla="*/ 5993253 h 7149584"/>
              <a:gd name="connsiteX28" fmla="*/ 2132377 w 4958834"/>
              <a:gd name="connsiteY28" fmla="*/ 7149584 h 7149584"/>
              <a:gd name="connsiteX29" fmla="*/ 578166 w 4958834"/>
              <a:gd name="connsiteY29" fmla="*/ 7149584 h 714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58834" h="7149584">
                <a:moveTo>
                  <a:pt x="2248291" y="4836921"/>
                </a:moveTo>
                <a:lnTo>
                  <a:pt x="2826457" y="3680589"/>
                </a:lnTo>
                <a:lnTo>
                  <a:pt x="4380668" y="3680589"/>
                </a:lnTo>
                <a:lnTo>
                  <a:pt x="4958834" y="4836921"/>
                </a:lnTo>
                <a:lnTo>
                  <a:pt x="4380668" y="5993252"/>
                </a:lnTo>
                <a:lnTo>
                  <a:pt x="2826457" y="5993252"/>
                </a:lnTo>
                <a:close/>
                <a:moveTo>
                  <a:pt x="2248290" y="2367091"/>
                </a:moveTo>
                <a:lnTo>
                  <a:pt x="2826456" y="1210759"/>
                </a:lnTo>
                <a:lnTo>
                  <a:pt x="4380667" y="1210759"/>
                </a:lnTo>
                <a:lnTo>
                  <a:pt x="4958833" y="2367091"/>
                </a:lnTo>
                <a:lnTo>
                  <a:pt x="4380667" y="3523422"/>
                </a:lnTo>
                <a:lnTo>
                  <a:pt x="2826456" y="3523422"/>
                </a:lnTo>
                <a:close/>
                <a:moveTo>
                  <a:pt x="16720" y="3577850"/>
                </a:moveTo>
                <a:lnTo>
                  <a:pt x="594886" y="2421518"/>
                </a:lnTo>
                <a:lnTo>
                  <a:pt x="2149097" y="2421518"/>
                </a:lnTo>
                <a:lnTo>
                  <a:pt x="2727263" y="3577850"/>
                </a:lnTo>
                <a:lnTo>
                  <a:pt x="2149097" y="4734181"/>
                </a:lnTo>
                <a:lnTo>
                  <a:pt x="594886" y="4734181"/>
                </a:lnTo>
                <a:close/>
                <a:moveTo>
                  <a:pt x="0" y="1156332"/>
                </a:moveTo>
                <a:lnTo>
                  <a:pt x="578166" y="0"/>
                </a:lnTo>
                <a:lnTo>
                  <a:pt x="2132377" y="0"/>
                </a:lnTo>
                <a:lnTo>
                  <a:pt x="2710543" y="1156332"/>
                </a:lnTo>
                <a:lnTo>
                  <a:pt x="2132377" y="2312663"/>
                </a:lnTo>
                <a:lnTo>
                  <a:pt x="578166" y="2312663"/>
                </a:lnTo>
                <a:close/>
                <a:moveTo>
                  <a:pt x="0" y="5993253"/>
                </a:moveTo>
                <a:lnTo>
                  <a:pt x="578166" y="4836921"/>
                </a:lnTo>
                <a:lnTo>
                  <a:pt x="2132377" y="4836921"/>
                </a:lnTo>
                <a:lnTo>
                  <a:pt x="2710543" y="5993253"/>
                </a:lnTo>
                <a:lnTo>
                  <a:pt x="2132377" y="7149584"/>
                </a:lnTo>
                <a:lnTo>
                  <a:pt x="578166" y="7149584"/>
                </a:lnTo>
                <a:close/>
              </a:path>
            </a:pathLst>
          </a:custGeom>
          <a:blipFill dpi="0" rotWithShape="0">
            <a:blip r:embed="rId2"/>
            <a:srcRect/>
            <a:tile tx="0" ty="0" sx="100000" sy="100000" flip="none" algn="ctr"/>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TextBox 2">
            <a:extLst>
              <a:ext uri="{FF2B5EF4-FFF2-40B4-BE49-F238E27FC236}">
                <a16:creationId xmlns:a16="http://schemas.microsoft.com/office/drawing/2014/main" id="{E1BBDD05-CC10-4E26-B73C-C3CEB55C5199}"/>
              </a:ext>
            </a:extLst>
          </p:cNvPr>
          <p:cNvSpPr txBox="1"/>
          <p:nvPr/>
        </p:nvSpPr>
        <p:spPr>
          <a:xfrm>
            <a:off x="246217" y="403557"/>
            <a:ext cx="6096000" cy="707886"/>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INTRODUCTION</a:t>
            </a:r>
            <a:endParaRPr lang="en-IN" dirty="0"/>
          </a:p>
        </p:txBody>
      </p:sp>
      <p:sp>
        <p:nvSpPr>
          <p:cNvPr id="4" name="TextBox 3">
            <a:extLst>
              <a:ext uri="{FF2B5EF4-FFF2-40B4-BE49-F238E27FC236}">
                <a16:creationId xmlns:a16="http://schemas.microsoft.com/office/drawing/2014/main" id="{BD13FB7A-32D9-400E-8CA4-0AF0E37F328F}"/>
              </a:ext>
            </a:extLst>
          </p:cNvPr>
          <p:cNvSpPr txBox="1"/>
          <p:nvPr/>
        </p:nvSpPr>
        <p:spPr>
          <a:xfrm>
            <a:off x="246217" y="1329760"/>
            <a:ext cx="5525767" cy="3276282"/>
          </a:xfrm>
          <a:prstGeom prst="rect">
            <a:avLst/>
          </a:prstGeom>
          <a:noFill/>
        </p:spPr>
        <p:txBody>
          <a:bodyPr wrap="square">
            <a:spAutoFit/>
          </a:bodyPr>
          <a:lstStyle/>
          <a:p>
            <a:pPr>
              <a:lnSpc>
                <a:spcPct val="150000"/>
              </a:lnSpc>
            </a:pPr>
            <a:r>
              <a:rPr lang="en-IN" sz="2000" b="1" dirty="0">
                <a:solidFill>
                  <a:schemeClr val="bg1"/>
                </a:solidFill>
                <a:latin typeface="Microsoft YaHei" panose="020B0503020204020204" pitchFamily="34" charset="-122"/>
                <a:ea typeface="Microsoft YaHei" panose="020B0503020204020204" pitchFamily="34" charset="-122"/>
              </a:rPr>
              <a:t>• </a:t>
            </a:r>
            <a:r>
              <a:rPr lang="en-IN" sz="2000" b="1" dirty="0">
                <a:solidFill>
                  <a:schemeClr val="bg1"/>
                </a:solidFill>
                <a:effectLst/>
                <a:latin typeface="Microsoft YaHei" panose="020B0503020204020204" pitchFamily="34" charset="-122"/>
                <a:ea typeface="Microsoft YaHei" panose="020B0503020204020204" pitchFamily="34" charset="-122"/>
              </a:rPr>
              <a:t>The project focuses on electric </a:t>
            </a:r>
          </a:p>
          <a:p>
            <a:pPr>
              <a:lnSpc>
                <a:spcPct val="150000"/>
              </a:lnSpc>
            </a:pPr>
            <a:r>
              <a:rPr lang="en-IN" sz="2000" b="1" dirty="0">
                <a:solidFill>
                  <a:schemeClr val="bg1"/>
                </a:solidFill>
                <a:effectLst/>
                <a:latin typeface="Microsoft YaHei" panose="020B0503020204020204" pitchFamily="34" charset="-122"/>
                <a:ea typeface="Microsoft YaHei" panose="020B0503020204020204" pitchFamily="34" charset="-122"/>
              </a:rPr>
              <a:t>vehicles (EVs) and smart EV charging systems. An electric vehicle uses electric motors for propulsion and can be powered by an external collector system or autonomously by a battery. </a:t>
            </a:r>
          </a:p>
          <a:p>
            <a:pPr>
              <a:lnSpc>
                <a:spcPct val="150000"/>
              </a:lnSpc>
            </a:pPr>
            <a:endParaRPr lang="en-IN" sz="2000" dirty="0">
              <a:solidFill>
                <a:schemeClr val="bg1"/>
              </a:solidFill>
            </a:endParaRPr>
          </a:p>
        </p:txBody>
      </p:sp>
      <p:sp>
        <p:nvSpPr>
          <p:cNvPr id="5" name="TextBox 4">
            <a:extLst>
              <a:ext uri="{FF2B5EF4-FFF2-40B4-BE49-F238E27FC236}">
                <a16:creationId xmlns:a16="http://schemas.microsoft.com/office/drawing/2014/main" id="{0F9E9A0E-FC4A-46FC-8AB2-2C1A18E64BF0}"/>
              </a:ext>
            </a:extLst>
          </p:cNvPr>
          <p:cNvSpPr txBox="1"/>
          <p:nvPr/>
        </p:nvSpPr>
        <p:spPr>
          <a:xfrm>
            <a:off x="246217" y="4328454"/>
            <a:ext cx="11286876" cy="2338332"/>
          </a:xfrm>
          <a:prstGeom prst="rect">
            <a:avLst/>
          </a:prstGeom>
          <a:noFill/>
        </p:spPr>
        <p:txBody>
          <a:bodyPr wrap="square">
            <a:spAutoFit/>
          </a:bodyPr>
          <a:lstStyle/>
          <a:p>
            <a:pPr marL="6350" marR="109220" indent="-6350" algn="just">
              <a:lnSpc>
                <a:spcPct val="149000"/>
              </a:lnSpc>
              <a:spcAft>
                <a:spcPts val="1350"/>
              </a:spcAft>
            </a:pPr>
            <a:r>
              <a:rPr lang="en-IN" sz="2000" b="1" dirty="0">
                <a:solidFill>
                  <a:schemeClr val="bg1"/>
                </a:solidFill>
                <a:latin typeface="Microsoft YaHei" panose="020B0503020204020204" pitchFamily="34" charset="-122"/>
                <a:ea typeface="Microsoft YaHei" panose="020B0503020204020204" pitchFamily="34" charset="-122"/>
              </a:rPr>
              <a:t>• </a:t>
            </a:r>
            <a:r>
              <a:rPr lang="en-IN" sz="2000" b="1" kern="100" dirty="0">
                <a:solidFill>
                  <a:schemeClr val="bg1"/>
                </a:solidFill>
                <a:effectLst/>
                <a:latin typeface="Microsoft YaHei" panose="020B0503020204020204" pitchFamily="34" charset="-122"/>
                <a:ea typeface="Microsoft YaHei" panose="020B0503020204020204" pitchFamily="34" charset="-122"/>
              </a:rPr>
              <a:t>Smart EV charging involves a data connection between the EV, charging device, and charging operator. Additionally, the project addresses the growing demand for Compressed Natural Gas (CNG) as an alternative fuel due to its environmental and cost benefits. However, the project aims to tackle the challenge of long waiting times at CNG pumps, aiming to reduce inconvenience and time wastage for CNG users.</a:t>
            </a:r>
          </a:p>
        </p:txBody>
      </p:sp>
    </p:spTree>
    <p:extLst>
      <p:ext uri="{BB962C8B-B14F-4D97-AF65-F5344CB8AC3E}">
        <p14:creationId xmlns:p14="http://schemas.microsoft.com/office/powerpoint/2010/main" val="91344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6E59251-425F-4D09-81E1-6C99EAD1D002}"/>
              </a:ext>
            </a:extLst>
          </p:cNvPr>
          <p:cNvSpPr/>
          <p:nvPr/>
        </p:nvSpPr>
        <p:spPr>
          <a:xfrm rot="8117723">
            <a:off x="6976562" y="3902821"/>
            <a:ext cx="6741054" cy="3956141"/>
          </a:xfrm>
          <a:custGeom>
            <a:avLst/>
            <a:gdLst>
              <a:gd name="connsiteX0" fmla="*/ 1207650 w 6741054"/>
              <a:gd name="connsiteY0" fmla="*/ 3956141 h 3956141"/>
              <a:gd name="connsiteX1" fmla="*/ 0 w 6741054"/>
              <a:gd name="connsiteY1" fmla="*/ 2760879 h 3956141"/>
              <a:gd name="connsiteX2" fmla="*/ 2732558 w 6741054"/>
              <a:gd name="connsiteY2" fmla="*/ 0 h 3956141"/>
              <a:gd name="connsiteX3" fmla="*/ 6741054 w 6741054"/>
              <a:gd name="connsiteY3" fmla="*/ 3956141 h 3956141"/>
            </a:gdLst>
            <a:ahLst/>
            <a:cxnLst>
              <a:cxn ang="0">
                <a:pos x="connsiteX0" y="connsiteY0"/>
              </a:cxn>
              <a:cxn ang="0">
                <a:pos x="connsiteX1" y="connsiteY1"/>
              </a:cxn>
              <a:cxn ang="0">
                <a:pos x="connsiteX2" y="connsiteY2"/>
              </a:cxn>
              <a:cxn ang="0">
                <a:pos x="connsiteX3" y="connsiteY3"/>
              </a:cxn>
            </a:cxnLst>
            <a:rect l="l" t="t" r="r" b="b"/>
            <a:pathLst>
              <a:path w="6741054" h="3956141">
                <a:moveTo>
                  <a:pt x="1207650" y="3956141"/>
                </a:moveTo>
                <a:lnTo>
                  <a:pt x="0" y="2760879"/>
                </a:lnTo>
                <a:lnTo>
                  <a:pt x="2732558" y="0"/>
                </a:lnTo>
                <a:lnTo>
                  <a:pt x="6741054" y="3956141"/>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4">
            <a:extLst>
              <a:ext uri="{FF2B5EF4-FFF2-40B4-BE49-F238E27FC236}">
                <a16:creationId xmlns:a16="http://schemas.microsoft.com/office/drawing/2014/main" id="{853D0692-F419-4369-BC45-33664AB2EB92}"/>
              </a:ext>
            </a:extLst>
          </p:cNvPr>
          <p:cNvSpPr txBox="1"/>
          <p:nvPr/>
        </p:nvSpPr>
        <p:spPr>
          <a:xfrm>
            <a:off x="301510" y="581638"/>
            <a:ext cx="6981792" cy="707886"/>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PROBLEM STATEMENT</a:t>
            </a:r>
            <a:endParaRPr lang="en-IN" dirty="0"/>
          </a:p>
        </p:txBody>
      </p:sp>
      <p:sp>
        <p:nvSpPr>
          <p:cNvPr id="6" name="TextBox 5">
            <a:extLst>
              <a:ext uri="{FF2B5EF4-FFF2-40B4-BE49-F238E27FC236}">
                <a16:creationId xmlns:a16="http://schemas.microsoft.com/office/drawing/2014/main" id="{E66330D2-0ED9-4E58-A2EA-B12B4F6A2AC6}"/>
              </a:ext>
            </a:extLst>
          </p:cNvPr>
          <p:cNvSpPr txBox="1"/>
          <p:nvPr/>
        </p:nvSpPr>
        <p:spPr>
          <a:xfrm>
            <a:off x="301510" y="1888881"/>
            <a:ext cx="10312614" cy="1422954"/>
          </a:xfrm>
          <a:prstGeom prst="rect">
            <a:avLst/>
          </a:prstGeom>
          <a:noFill/>
        </p:spPr>
        <p:txBody>
          <a:bodyPr wrap="square">
            <a:spAutoFit/>
          </a:bodyPr>
          <a:lstStyle/>
          <a:p>
            <a:pPr>
              <a:lnSpc>
                <a:spcPct val="150000"/>
              </a:lnSpc>
            </a:pPr>
            <a:r>
              <a:rPr lang="en-IN" sz="2000" b="1" dirty="0">
                <a:solidFill>
                  <a:schemeClr val="bg1"/>
                </a:solidFill>
                <a:latin typeface="Microsoft YaHei" panose="020B0503020204020204" pitchFamily="34" charset="-122"/>
                <a:ea typeface="Microsoft YaHei" panose="020B0503020204020204" pitchFamily="34" charset="-122"/>
              </a:rPr>
              <a:t>• </a:t>
            </a:r>
            <a:r>
              <a:rPr lang="en-IN" sz="2000" b="1" dirty="0">
                <a:solidFill>
                  <a:schemeClr val="bg1"/>
                </a:solidFill>
                <a:effectLst/>
                <a:latin typeface="Microsoft YaHei" panose="020B0503020204020204" pitchFamily="34" charset="-122"/>
                <a:ea typeface="Microsoft YaHei" panose="020B0503020204020204" pitchFamily="34" charset="-122"/>
              </a:rPr>
              <a:t>As the rising use of electric vehicles, we need better charging systems. Current infrastructure problems make it hard to smoothly include electric vehicles in everyday transportation. </a:t>
            </a:r>
            <a:endParaRPr lang="en-IN" sz="2000" b="1" dirty="0">
              <a:solidFill>
                <a:schemeClr val="bg1"/>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4D257D33-FADA-4B03-9A24-D5F97B706670}"/>
              </a:ext>
            </a:extLst>
          </p:cNvPr>
          <p:cNvSpPr txBox="1"/>
          <p:nvPr/>
        </p:nvSpPr>
        <p:spPr>
          <a:xfrm>
            <a:off x="301510" y="3719067"/>
            <a:ext cx="9144047" cy="2577116"/>
          </a:xfrm>
          <a:prstGeom prst="rect">
            <a:avLst/>
          </a:prstGeom>
          <a:noFill/>
        </p:spPr>
        <p:txBody>
          <a:bodyPr wrap="square">
            <a:spAutoFit/>
          </a:bodyPr>
          <a:lstStyle/>
          <a:p>
            <a:pPr marL="6350" marR="635" indent="-6350" algn="just">
              <a:lnSpc>
                <a:spcPct val="150000"/>
              </a:lnSpc>
              <a:spcAft>
                <a:spcPts val="555"/>
              </a:spcAft>
            </a:pPr>
            <a:r>
              <a:rPr lang="en-IN" sz="2000" b="1" dirty="0">
                <a:solidFill>
                  <a:schemeClr val="bg1"/>
                </a:solidFill>
                <a:latin typeface="Microsoft YaHei" panose="020B0503020204020204" pitchFamily="34" charset="-122"/>
                <a:ea typeface="Microsoft YaHei" panose="020B0503020204020204" pitchFamily="34" charset="-122"/>
              </a:rPr>
              <a:t>• </a:t>
            </a:r>
            <a:r>
              <a:rPr lang="en-IN" sz="2000" b="1" kern="100" dirty="0">
                <a:solidFill>
                  <a:schemeClr val="bg1"/>
                </a:solidFill>
                <a:effectLst/>
                <a:latin typeface="Microsoft YaHei" panose="020B0503020204020204" pitchFamily="34" charset="-122"/>
                <a:ea typeface="Microsoft YaHei" panose="020B0503020204020204" pitchFamily="34" charset="-122"/>
              </a:rPr>
              <a:t>There's no organized appointment system, leading to unpredictable wait times and a less-than-ideal user experience. We need a</a:t>
            </a:r>
          </a:p>
          <a:p>
            <a:pPr marL="6350" marR="635" indent="-6350" algn="just">
              <a:lnSpc>
                <a:spcPct val="150000"/>
              </a:lnSpc>
              <a:spcAft>
                <a:spcPts val="555"/>
              </a:spcAft>
            </a:pPr>
            <a:r>
              <a:rPr lang="en-IN" sz="2000" b="1" kern="100" dirty="0">
                <a:solidFill>
                  <a:schemeClr val="bg1"/>
                </a:solidFill>
                <a:effectLst/>
                <a:latin typeface="Microsoft YaHei" panose="020B0503020204020204" pitchFamily="34" charset="-122"/>
                <a:ea typeface="Microsoft YaHei" panose="020B0503020204020204" pitchFamily="34" charset="-122"/>
              </a:rPr>
              <a:t> solution that lets users pre-book CNG </a:t>
            </a:r>
            <a:r>
              <a:rPr lang="en-IN" sz="2000" b="1" kern="100" dirty="0" err="1">
                <a:solidFill>
                  <a:schemeClr val="bg1"/>
                </a:solidFill>
                <a:effectLst/>
                <a:latin typeface="Microsoft YaHei" panose="020B0503020204020204" pitchFamily="34" charset="-122"/>
                <a:ea typeface="Microsoft YaHei" panose="020B0503020204020204" pitchFamily="34" charset="-122"/>
              </a:rPr>
              <a:t>refueling</a:t>
            </a:r>
            <a:r>
              <a:rPr lang="en-IN" sz="2000" b="1" kern="100" dirty="0">
                <a:solidFill>
                  <a:schemeClr val="bg1"/>
                </a:solidFill>
                <a:effectLst/>
                <a:latin typeface="Microsoft YaHei" panose="020B0503020204020204" pitchFamily="34" charset="-122"/>
                <a:ea typeface="Microsoft YaHei" panose="020B0503020204020204" pitchFamily="34" charset="-122"/>
              </a:rPr>
              <a:t> </a:t>
            </a:r>
          </a:p>
          <a:p>
            <a:pPr marL="6350" marR="635" indent="-6350" algn="just">
              <a:lnSpc>
                <a:spcPct val="150000"/>
              </a:lnSpc>
              <a:spcAft>
                <a:spcPts val="555"/>
              </a:spcAft>
            </a:pPr>
            <a:r>
              <a:rPr lang="en-IN" sz="2000" b="1" kern="100" dirty="0">
                <a:solidFill>
                  <a:schemeClr val="bg1"/>
                </a:solidFill>
                <a:effectLst/>
                <a:latin typeface="Microsoft YaHei" panose="020B0503020204020204" pitchFamily="34" charset="-122"/>
                <a:ea typeface="Microsoft YaHei" panose="020B0503020204020204" pitchFamily="34" charset="-122"/>
              </a:rPr>
              <a:t>appointments to reduce waits and make the process </a:t>
            </a:r>
          </a:p>
          <a:p>
            <a:pPr marL="6350" marR="635" indent="-6350" algn="just">
              <a:lnSpc>
                <a:spcPct val="150000"/>
              </a:lnSpc>
              <a:spcAft>
                <a:spcPts val="555"/>
              </a:spcAft>
            </a:pPr>
            <a:r>
              <a:rPr lang="en-IN" sz="2000" b="1" kern="100" dirty="0">
                <a:solidFill>
                  <a:schemeClr val="bg1"/>
                </a:solidFill>
                <a:effectLst/>
                <a:latin typeface="Microsoft YaHei" panose="020B0503020204020204" pitchFamily="34" charset="-122"/>
                <a:ea typeface="Microsoft YaHei" panose="020B0503020204020204" pitchFamily="34" charset="-122"/>
              </a:rPr>
              <a:t>more efficient.</a:t>
            </a:r>
          </a:p>
        </p:txBody>
      </p:sp>
    </p:spTree>
    <p:extLst>
      <p:ext uri="{BB962C8B-B14F-4D97-AF65-F5344CB8AC3E}">
        <p14:creationId xmlns:p14="http://schemas.microsoft.com/office/powerpoint/2010/main" val="2187032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335DACCB-957C-49B6-ABAA-6AFEF8C37536}"/>
              </a:ext>
            </a:extLst>
          </p:cNvPr>
          <p:cNvSpPr/>
          <p:nvPr/>
        </p:nvSpPr>
        <p:spPr>
          <a:xfrm rot="10800000">
            <a:off x="8002771" y="0"/>
            <a:ext cx="4284922" cy="4221125"/>
          </a:xfrm>
          <a:prstGeom prst="rtTriangle">
            <a:avLst/>
          </a:prstGeom>
          <a:blipFill dpi="0" rotWithShape="0">
            <a:blip r:embed="rId2"/>
            <a:srcRect/>
            <a:tile tx="0" ty="0" sx="100000" sy="100000" flip="none" algn="b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181AFDD-85B6-449B-975E-A233CB96F434}"/>
              </a:ext>
            </a:extLst>
          </p:cNvPr>
          <p:cNvSpPr txBox="1"/>
          <p:nvPr/>
        </p:nvSpPr>
        <p:spPr>
          <a:xfrm>
            <a:off x="333407" y="528475"/>
            <a:ext cx="6981792" cy="707886"/>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LITERATURE SURVEY</a:t>
            </a:r>
            <a:endParaRPr lang="en-IN" dirty="0"/>
          </a:p>
        </p:txBody>
      </p:sp>
      <p:sp>
        <p:nvSpPr>
          <p:cNvPr id="5" name="TextBox 4">
            <a:extLst>
              <a:ext uri="{FF2B5EF4-FFF2-40B4-BE49-F238E27FC236}">
                <a16:creationId xmlns:a16="http://schemas.microsoft.com/office/drawing/2014/main" id="{C4887A80-F996-4823-BBF9-615342CF8FA4}"/>
              </a:ext>
            </a:extLst>
          </p:cNvPr>
          <p:cNvSpPr txBox="1"/>
          <p:nvPr/>
        </p:nvSpPr>
        <p:spPr>
          <a:xfrm>
            <a:off x="181535" y="1399085"/>
            <a:ext cx="9701767" cy="1422954"/>
          </a:xfrm>
          <a:prstGeom prst="rect">
            <a:avLst/>
          </a:prstGeom>
          <a:solidFill>
            <a:schemeClr val="tx1"/>
          </a:solidFill>
        </p:spPr>
        <p:txBody>
          <a:bodyPr wrap="square">
            <a:spAutoFit/>
          </a:bodyPr>
          <a:lstStyle/>
          <a:p>
            <a:pPr>
              <a:lnSpc>
                <a:spcPct val="150000"/>
              </a:lnSpc>
            </a:pPr>
            <a:r>
              <a:rPr lang="en-IN" sz="2000" b="1" dirty="0">
                <a:solidFill>
                  <a:schemeClr val="bg2"/>
                </a:solidFill>
                <a:latin typeface="Microsoft YaHei" panose="020B0503020204020204" pitchFamily="34" charset="-122"/>
                <a:ea typeface="Microsoft YaHei" panose="020B0503020204020204" pitchFamily="34" charset="-122"/>
              </a:rPr>
              <a:t>•</a:t>
            </a:r>
            <a:r>
              <a:rPr lang="en-IN" sz="2000" b="1"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 </a:t>
            </a:r>
            <a:r>
              <a:rPr lang="en-US" sz="2000" b="1" dirty="0">
                <a:highlight>
                  <a:srgbClr val="C0C0C0"/>
                </a:highlight>
                <a:latin typeface="Microsoft YaHei" panose="020B0503020204020204" pitchFamily="34" charset="-122"/>
                <a:ea typeface="Microsoft YaHei" panose="020B0503020204020204" pitchFamily="34" charset="-122"/>
              </a:rPr>
              <a:t>Smart Electric Vehicle Charging System</a:t>
            </a:r>
            <a:r>
              <a:rPr lang="en-US" sz="2000" b="1" dirty="0">
                <a:solidFill>
                  <a:schemeClr val="bg1"/>
                </a:solidFill>
                <a:effectLst/>
                <a:highlight>
                  <a:srgbClr val="000000"/>
                </a:highlight>
                <a:latin typeface="Microsoft YaHei" panose="020B0503020204020204" pitchFamily="34" charset="-122"/>
                <a:ea typeface="Microsoft YaHei" panose="020B0503020204020204" pitchFamily="34" charset="-122"/>
              </a:rPr>
              <a:t>: </a:t>
            </a:r>
            <a:r>
              <a:rPr lang="en-US" sz="2000" b="1" dirty="0">
                <a:solidFill>
                  <a:schemeClr val="bg1"/>
                </a:solidFill>
                <a:latin typeface="Microsoft YaHei" panose="020B0503020204020204" pitchFamily="34" charset="-122"/>
                <a:ea typeface="Microsoft YaHei" panose="020B0503020204020204" pitchFamily="34" charset="-122"/>
              </a:rPr>
              <a:t>Case study on infrastructure of EV charging station</a:t>
            </a:r>
            <a:r>
              <a:rPr lang="en-US" sz="2000" b="1" dirty="0">
                <a:solidFill>
                  <a:schemeClr val="bg1"/>
                </a:solidFill>
                <a:effectLst/>
                <a:latin typeface="Microsoft YaHei" panose="020B0503020204020204" pitchFamily="34" charset="-122"/>
                <a:ea typeface="Microsoft YaHei" panose="020B0503020204020204" pitchFamily="34" charset="-122"/>
              </a:rPr>
              <a:t>.</a:t>
            </a:r>
            <a:r>
              <a:rPr lang="en-IN" sz="2000" b="1" dirty="0">
                <a:solidFill>
                  <a:schemeClr val="bg1"/>
                </a:solidFill>
                <a:latin typeface="Microsoft YaHei" panose="020B0503020204020204" pitchFamily="34" charset="-122"/>
                <a:ea typeface="Microsoft YaHei" panose="020B0503020204020204" pitchFamily="34" charset="-122"/>
              </a:rPr>
              <a:t> </a:t>
            </a:r>
            <a:r>
              <a:rPr lang="pt-BR" sz="2000" b="1" dirty="0">
                <a:solidFill>
                  <a:schemeClr val="bg1"/>
                </a:solidFill>
                <a:latin typeface="Microsoft YaHei" panose="020B0503020204020204" pitchFamily="34" charset="-122"/>
                <a:ea typeface="Microsoft YaHei" panose="020B0503020204020204" pitchFamily="34" charset="-122"/>
              </a:rPr>
              <a:t>João C. Ferreira, Vítor Monteiro, João L. Afonso, Alberto Silva Member, IEEE</a:t>
            </a:r>
            <a:r>
              <a:rPr lang="en-IN" sz="2000" b="1" dirty="0">
                <a:solidFill>
                  <a:schemeClr val="bg1"/>
                </a:solidFill>
                <a:latin typeface="Microsoft YaHei" panose="020B0503020204020204" pitchFamily="34" charset="-122"/>
                <a:ea typeface="Microsoft YaHei" panose="020B0503020204020204" pitchFamily="34" charset="-122"/>
              </a:rPr>
              <a:t>(</a:t>
            </a:r>
            <a:r>
              <a:rPr lang="en-US" sz="2000" b="1" dirty="0">
                <a:solidFill>
                  <a:schemeClr val="bg1"/>
                </a:solidFill>
                <a:effectLst/>
                <a:latin typeface="Microsoft YaHei" panose="020B0503020204020204" pitchFamily="34" charset="-122"/>
                <a:ea typeface="Microsoft YaHei" panose="020B0503020204020204" pitchFamily="34" charset="-122"/>
              </a:rPr>
              <a:t>2021)</a:t>
            </a:r>
            <a:endParaRPr lang="en-IN" sz="2000" b="1" dirty="0">
              <a:solidFill>
                <a:schemeClr val="bg1"/>
              </a:solidFill>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C89F6377-C062-4871-8197-1439BBDAF8C9}"/>
              </a:ext>
            </a:extLst>
          </p:cNvPr>
          <p:cNvSpPr txBox="1"/>
          <p:nvPr/>
        </p:nvSpPr>
        <p:spPr>
          <a:xfrm>
            <a:off x="181535" y="2791480"/>
            <a:ext cx="12106158" cy="3692806"/>
          </a:xfrm>
          <a:prstGeom prst="rect">
            <a:avLst/>
          </a:prstGeom>
          <a:noFill/>
        </p:spPr>
        <p:txBody>
          <a:bodyPr wrap="square">
            <a:spAutoFit/>
          </a:bodyPr>
          <a:lstStyle/>
          <a:p>
            <a:pPr>
              <a:lnSpc>
                <a:spcPct val="200000"/>
              </a:lnSpc>
            </a:pPr>
            <a:r>
              <a:rPr lang="en-IN" sz="2000" b="1" dirty="0">
                <a:solidFill>
                  <a:schemeClr val="bg1"/>
                </a:solidFill>
                <a:latin typeface="Microsoft YaHei" panose="020B0503020204020204" pitchFamily="34" charset="-122"/>
                <a:ea typeface="Microsoft YaHei" panose="020B0503020204020204" pitchFamily="34" charset="-122"/>
              </a:rPr>
              <a:t>•</a:t>
            </a:r>
            <a:r>
              <a:rPr lang="en-IN" sz="2000" dirty="0">
                <a:latin typeface="Microsoft YaHei" panose="020B0503020204020204" pitchFamily="34" charset="-122"/>
                <a:ea typeface="Microsoft YaHei" panose="020B0503020204020204" pitchFamily="34" charset="-122"/>
              </a:rPr>
              <a:t> </a:t>
            </a:r>
            <a:r>
              <a:rPr lang="en-US" sz="2000" b="1" dirty="0">
                <a:highlight>
                  <a:srgbClr val="C0C0C0"/>
                </a:highlight>
                <a:latin typeface="Microsoft YaHei" panose="020B0503020204020204" pitchFamily="34" charset="-122"/>
                <a:ea typeface="Microsoft YaHei" panose="020B0503020204020204" pitchFamily="34" charset="-122"/>
              </a:rPr>
              <a:t>An in-depth analysis of electric vehicle charging station infrastructure</a:t>
            </a:r>
            <a:r>
              <a:rPr lang="en-US" sz="2000" b="1" dirty="0">
                <a:solidFill>
                  <a:schemeClr val="bg1"/>
                </a:solidFill>
                <a:effectLst/>
                <a:highlight>
                  <a:srgbClr val="000000"/>
                </a:highlight>
                <a:latin typeface="Microsoft YaHei" panose="020B0503020204020204" pitchFamily="34" charset="-122"/>
                <a:ea typeface="Microsoft YaHei" panose="020B0503020204020204" pitchFamily="34" charset="-122"/>
              </a:rPr>
              <a:t>: </a:t>
            </a:r>
            <a:r>
              <a:rPr lang="en-US" sz="2000" b="1" dirty="0">
                <a:solidFill>
                  <a:schemeClr val="bg1"/>
                </a:solidFill>
                <a:latin typeface="Microsoft YaHei" panose="020B0503020204020204" pitchFamily="34" charset="-122"/>
                <a:ea typeface="Microsoft YaHei" panose="020B0503020204020204" pitchFamily="34" charset="-122"/>
              </a:rPr>
              <a:t>Case study </a:t>
            </a:r>
          </a:p>
          <a:p>
            <a:pPr>
              <a:lnSpc>
                <a:spcPct val="200000"/>
              </a:lnSpc>
            </a:pPr>
            <a:r>
              <a:rPr lang="en-US" sz="2000" b="1" dirty="0">
                <a:solidFill>
                  <a:schemeClr val="bg1"/>
                </a:solidFill>
                <a:latin typeface="Microsoft YaHei" panose="020B0503020204020204" pitchFamily="34" charset="-122"/>
                <a:ea typeface="Microsoft YaHei" panose="020B0503020204020204" pitchFamily="34" charset="-122"/>
              </a:rPr>
              <a:t>on EV charging station. </a:t>
            </a:r>
            <a:r>
              <a:rPr lang="en-IN" sz="2000" b="1" dirty="0">
                <a:solidFill>
                  <a:schemeClr val="bg1"/>
                </a:solidFill>
                <a:latin typeface="Microsoft YaHei" panose="020B0503020204020204" pitchFamily="34" charset="-122"/>
                <a:ea typeface="Microsoft YaHei" panose="020B0503020204020204" pitchFamily="34" charset="-122"/>
              </a:rPr>
              <a:t>Muhammad Shahid </a:t>
            </a:r>
            <a:r>
              <a:rPr lang="en-IN" sz="2000" b="1" dirty="0" err="1">
                <a:solidFill>
                  <a:schemeClr val="bg1"/>
                </a:solidFill>
                <a:latin typeface="Microsoft YaHei" panose="020B0503020204020204" pitchFamily="34" charset="-122"/>
                <a:ea typeface="Microsoft YaHei" panose="020B0503020204020204" pitchFamily="34" charset="-122"/>
              </a:rPr>
              <a:t>Mastoi</a:t>
            </a:r>
            <a:r>
              <a:rPr lang="en-IN" sz="2000" b="1" dirty="0">
                <a:solidFill>
                  <a:schemeClr val="bg1"/>
                </a:solidFill>
                <a:latin typeface="Microsoft YaHei" panose="020B0503020204020204" pitchFamily="34" charset="-122"/>
                <a:ea typeface="Microsoft YaHei" panose="020B0503020204020204" pitchFamily="34" charset="-122"/>
              </a:rPr>
              <a:t> a , </a:t>
            </a:r>
            <a:r>
              <a:rPr lang="en-IN" sz="2000" b="1" dirty="0" err="1">
                <a:solidFill>
                  <a:schemeClr val="bg1"/>
                </a:solidFill>
                <a:latin typeface="Microsoft YaHei" panose="020B0503020204020204" pitchFamily="34" charset="-122"/>
                <a:ea typeface="Microsoft YaHei" panose="020B0503020204020204" pitchFamily="34" charset="-122"/>
              </a:rPr>
              <a:t>Shenxian</a:t>
            </a:r>
            <a:r>
              <a:rPr lang="en-IN" sz="2000" b="1" dirty="0">
                <a:solidFill>
                  <a:schemeClr val="bg1"/>
                </a:solidFill>
                <a:latin typeface="Microsoft YaHei" panose="020B0503020204020204" pitchFamily="34" charset="-122"/>
                <a:ea typeface="Microsoft YaHei" panose="020B0503020204020204" pitchFamily="34" charset="-122"/>
              </a:rPr>
              <a:t> Zhuang a , Hafiz Mudassir Munir b , Malik Haris c (</a:t>
            </a:r>
            <a:r>
              <a:rPr lang="en-US" sz="2000" b="1" dirty="0">
                <a:solidFill>
                  <a:schemeClr val="bg1"/>
                </a:solidFill>
                <a:effectLst/>
                <a:latin typeface="Microsoft YaHei" panose="020B0503020204020204" pitchFamily="34" charset="-122"/>
                <a:ea typeface="Microsoft YaHei" panose="020B0503020204020204" pitchFamily="34" charset="-122"/>
              </a:rPr>
              <a:t>202</a:t>
            </a:r>
            <a:r>
              <a:rPr lang="en-US" sz="2000" b="1" dirty="0">
                <a:solidFill>
                  <a:schemeClr val="bg1"/>
                </a:solidFill>
                <a:latin typeface="Microsoft YaHei" panose="020B0503020204020204" pitchFamily="34" charset="-122"/>
                <a:ea typeface="Microsoft YaHei" panose="020B0503020204020204" pitchFamily="34" charset="-122"/>
              </a:rPr>
              <a:t>2</a:t>
            </a:r>
            <a:r>
              <a:rPr lang="en-US" sz="2000" b="1" dirty="0">
                <a:solidFill>
                  <a:schemeClr val="bg1"/>
                </a:solidFill>
                <a:effectLst/>
                <a:latin typeface="Microsoft YaHei" panose="020B0503020204020204" pitchFamily="34" charset="-122"/>
                <a:ea typeface="Microsoft YaHei" panose="020B0503020204020204" pitchFamily="34" charset="-122"/>
              </a:rPr>
              <a:t>)</a:t>
            </a:r>
          </a:p>
          <a:p>
            <a:pPr>
              <a:lnSpc>
                <a:spcPct val="200000"/>
              </a:lnSpc>
            </a:pPr>
            <a:r>
              <a:rPr lang="en-IN" sz="2000" b="1" dirty="0">
                <a:solidFill>
                  <a:schemeClr val="bg1"/>
                </a:solidFill>
                <a:latin typeface="Microsoft YaHei" panose="020B0503020204020204" pitchFamily="34" charset="-122"/>
                <a:ea typeface="Microsoft YaHei" panose="020B0503020204020204" pitchFamily="34" charset="-122"/>
              </a:rPr>
              <a:t>•</a:t>
            </a:r>
            <a:r>
              <a:rPr lang="en-IN" sz="2000" b="1" dirty="0">
                <a:highlight>
                  <a:srgbClr val="C0C0C0"/>
                </a:highlight>
                <a:latin typeface="Microsoft YaHei" panose="020B0503020204020204" pitchFamily="34" charset="-122"/>
                <a:ea typeface="Microsoft YaHei" panose="020B0503020204020204" pitchFamily="34" charset="-122"/>
              </a:rPr>
              <a:t>Online Booking System for CNG Pump</a:t>
            </a:r>
            <a:r>
              <a:rPr lang="en-IN" sz="2000" b="1" dirty="0">
                <a:solidFill>
                  <a:schemeClr val="bg1"/>
                </a:solidFill>
                <a:highlight>
                  <a:srgbClr val="000000"/>
                </a:highlight>
                <a:latin typeface="Microsoft YaHei" panose="020B0503020204020204" pitchFamily="34" charset="-122"/>
                <a:ea typeface="Microsoft YaHei" panose="020B0503020204020204" pitchFamily="34" charset="-122"/>
              </a:rPr>
              <a:t>: </a:t>
            </a:r>
            <a:r>
              <a:rPr lang="en-IN" sz="2000" b="1" dirty="0">
                <a:solidFill>
                  <a:schemeClr val="bg1"/>
                </a:solidFill>
                <a:latin typeface="Microsoft YaHei" panose="020B0503020204020204" pitchFamily="34" charset="-122"/>
                <a:ea typeface="Microsoft YaHei" panose="020B0503020204020204" pitchFamily="34" charset="-122"/>
              </a:rPr>
              <a:t>By Vaishnavi Shinde, Saloni Pawar, Purva Patel, </a:t>
            </a:r>
          </a:p>
          <a:p>
            <a:pPr>
              <a:lnSpc>
                <a:spcPct val="200000"/>
              </a:lnSpc>
            </a:pPr>
            <a:r>
              <a:rPr lang="en-IN" sz="2000" b="1" dirty="0">
                <a:solidFill>
                  <a:schemeClr val="bg1"/>
                </a:solidFill>
                <a:latin typeface="Microsoft YaHei" panose="020B0503020204020204" pitchFamily="34" charset="-122"/>
                <a:ea typeface="Microsoft YaHei" panose="020B0503020204020204" pitchFamily="34" charset="-122"/>
              </a:rPr>
              <a:t>Sakshi </a:t>
            </a:r>
            <a:r>
              <a:rPr lang="en-IN" sz="2000" b="1" dirty="0" err="1">
                <a:solidFill>
                  <a:schemeClr val="bg1"/>
                </a:solidFill>
                <a:latin typeface="Microsoft YaHei" panose="020B0503020204020204" pitchFamily="34" charset="-122"/>
                <a:ea typeface="Microsoft YaHei" panose="020B0503020204020204" pitchFamily="34" charset="-122"/>
              </a:rPr>
              <a:t>Ghorpade</a:t>
            </a:r>
            <a:r>
              <a:rPr lang="en-IN" sz="2000" b="1" dirty="0">
                <a:solidFill>
                  <a:schemeClr val="bg1"/>
                </a:solidFill>
                <a:latin typeface="Microsoft YaHei" panose="020B0503020204020204" pitchFamily="34" charset="-122"/>
                <a:ea typeface="Microsoft YaHei" panose="020B0503020204020204" pitchFamily="34" charset="-122"/>
              </a:rPr>
              <a:t>, Nilesh Wankhede, International Journal for Scientific Research &amp;</a:t>
            </a:r>
          </a:p>
          <a:p>
            <a:pPr>
              <a:lnSpc>
                <a:spcPct val="200000"/>
              </a:lnSpc>
            </a:pPr>
            <a:r>
              <a:rPr lang="en-IN" sz="2000" b="1" dirty="0">
                <a:solidFill>
                  <a:schemeClr val="bg1"/>
                </a:solidFill>
                <a:latin typeface="Microsoft YaHei" panose="020B0503020204020204" pitchFamily="34" charset="-122"/>
                <a:ea typeface="Microsoft YaHei" panose="020B0503020204020204" pitchFamily="34" charset="-122"/>
              </a:rPr>
              <a:t> Development| Vol. 11, Issue 3. (2023)</a:t>
            </a:r>
          </a:p>
        </p:txBody>
      </p:sp>
    </p:spTree>
    <p:extLst>
      <p:ext uri="{BB962C8B-B14F-4D97-AF65-F5344CB8AC3E}">
        <p14:creationId xmlns:p14="http://schemas.microsoft.com/office/powerpoint/2010/main" val="279453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AC9AD3-C7D2-496A-9EBC-26F7FF5F84A9}"/>
              </a:ext>
            </a:extLst>
          </p:cNvPr>
          <p:cNvSpPr/>
          <p:nvPr/>
        </p:nvSpPr>
        <p:spPr>
          <a:xfrm>
            <a:off x="9417270" y="0"/>
            <a:ext cx="2774731" cy="2874579"/>
          </a:xfrm>
          <a:custGeom>
            <a:avLst/>
            <a:gdLst>
              <a:gd name="connsiteX0" fmla="*/ 0 w 2774731"/>
              <a:gd name="connsiteY0" fmla="*/ 0 h 2874579"/>
              <a:gd name="connsiteX1" fmla="*/ 2774731 w 2774731"/>
              <a:gd name="connsiteY1" fmla="*/ 0 h 2874579"/>
              <a:gd name="connsiteX2" fmla="*/ 2774731 w 2774731"/>
              <a:gd name="connsiteY2" fmla="*/ 2874579 h 2874579"/>
              <a:gd name="connsiteX3" fmla="*/ 462464 w 2774731"/>
              <a:gd name="connsiteY3" fmla="*/ 2874579 h 2874579"/>
              <a:gd name="connsiteX4" fmla="*/ 0 w 2774731"/>
              <a:gd name="connsiteY4" fmla="*/ 2412115 h 2874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4731" h="2874579">
                <a:moveTo>
                  <a:pt x="0" y="0"/>
                </a:moveTo>
                <a:lnTo>
                  <a:pt x="2774731" y="0"/>
                </a:lnTo>
                <a:lnTo>
                  <a:pt x="2774731" y="2874579"/>
                </a:lnTo>
                <a:lnTo>
                  <a:pt x="462464" y="2874579"/>
                </a:lnTo>
                <a:cubicBezTo>
                  <a:pt x="207052" y="2874579"/>
                  <a:pt x="0" y="2667527"/>
                  <a:pt x="0" y="2412115"/>
                </a:cubicBezTo>
                <a:close/>
              </a:path>
            </a:pathLst>
          </a:custGeom>
          <a:blipFill dpi="0" rotWithShape="1">
            <a:blip r:embed="rId2"/>
            <a:srcRect/>
            <a:stretch>
              <a:fillRect l="-22000" r="-3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F44203E2-3318-4EDB-9EA8-277E26E644F2}"/>
              </a:ext>
            </a:extLst>
          </p:cNvPr>
          <p:cNvSpPr txBox="1"/>
          <p:nvPr/>
        </p:nvSpPr>
        <p:spPr>
          <a:xfrm>
            <a:off x="301510" y="384414"/>
            <a:ext cx="6981792" cy="707886"/>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OBJECTIVES</a:t>
            </a:r>
            <a:r>
              <a:rPr lang="en-US" dirty="0"/>
              <a:t> </a:t>
            </a:r>
            <a:endParaRPr lang="en-IN" dirty="0"/>
          </a:p>
        </p:txBody>
      </p:sp>
      <p:sp>
        <p:nvSpPr>
          <p:cNvPr id="4" name="TextBox 3">
            <a:extLst>
              <a:ext uri="{FF2B5EF4-FFF2-40B4-BE49-F238E27FC236}">
                <a16:creationId xmlns:a16="http://schemas.microsoft.com/office/drawing/2014/main" id="{1A24590B-D95D-48BB-88BF-A2F3C69CF2D4}"/>
              </a:ext>
            </a:extLst>
          </p:cNvPr>
          <p:cNvSpPr txBox="1"/>
          <p:nvPr/>
        </p:nvSpPr>
        <p:spPr>
          <a:xfrm>
            <a:off x="301510" y="1147592"/>
            <a:ext cx="9115760" cy="2455544"/>
          </a:xfrm>
          <a:prstGeom prst="rect">
            <a:avLst/>
          </a:prstGeom>
          <a:noFill/>
        </p:spPr>
        <p:txBody>
          <a:bodyPr wrap="square">
            <a:spAutoFit/>
          </a:bodyPr>
          <a:lstStyle/>
          <a:p>
            <a:pPr marL="342900" marR="635" lvl="0" indent="-342900" algn="just">
              <a:lnSpc>
                <a:spcPct val="150000"/>
              </a:lnSpc>
              <a:spcAft>
                <a:spcPts val="800"/>
              </a:spcAft>
              <a:buFont typeface="Arial" panose="020B0604020202020204" pitchFamily="34" charset="0"/>
              <a:buChar char="•"/>
              <a:tabLst>
                <a:tab pos="457200" algn="l"/>
              </a:tabLst>
            </a:pPr>
            <a:r>
              <a:rPr lang="en-IN" sz="20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To enable faster adoption of electric vehicles by ensuring safe, reliable, accessible and affordable charging infrastructure and eco-system. </a:t>
            </a:r>
          </a:p>
          <a:p>
            <a:pPr marL="342900" marR="635" lvl="0" indent="-342900" algn="just">
              <a:lnSpc>
                <a:spcPct val="150000"/>
              </a:lnSpc>
              <a:spcAft>
                <a:spcPts val="800"/>
              </a:spcAft>
              <a:buFont typeface="Arial" panose="020B0604020202020204" pitchFamily="34" charset="0"/>
              <a:buChar char="•"/>
              <a:tabLst>
                <a:tab pos="457200" algn="l"/>
              </a:tabLst>
            </a:pPr>
            <a:r>
              <a:rPr lang="en-IN" sz="20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To promote affordable tariff chargeable from EV owners and charging station operators.</a:t>
            </a:r>
          </a:p>
        </p:txBody>
      </p:sp>
      <p:sp>
        <p:nvSpPr>
          <p:cNvPr id="5" name="TextBox 4">
            <a:extLst>
              <a:ext uri="{FF2B5EF4-FFF2-40B4-BE49-F238E27FC236}">
                <a16:creationId xmlns:a16="http://schemas.microsoft.com/office/drawing/2014/main" id="{2101D87D-EA5B-4AF4-BABB-7CA2C6034C93}"/>
              </a:ext>
            </a:extLst>
          </p:cNvPr>
          <p:cNvSpPr txBox="1"/>
          <p:nvPr/>
        </p:nvSpPr>
        <p:spPr>
          <a:xfrm>
            <a:off x="301510" y="3658428"/>
            <a:ext cx="11800843" cy="3013133"/>
          </a:xfrm>
          <a:prstGeom prst="rect">
            <a:avLst/>
          </a:prstGeom>
          <a:noFill/>
        </p:spPr>
        <p:txBody>
          <a:bodyPr wrap="square">
            <a:spAutoFit/>
          </a:bodyPr>
          <a:lstStyle/>
          <a:p>
            <a:pPr marL="342900" marR="635" lvl="0" indent="-342900" algn="just">
              <a:lnSpc>
                <a:spcPct val="150000"/>
              </a:lnSpc>
              <a:spcAft>
                <a:spcPts val="800"/>
              </a:spcAft>
              <a:buFont typeface="Arial" panose="020B0604020202020204" pitchFamily="34" charset="0"/>
              <a:buChar char="•"/>
              <a:tabLst>
                <a:tab pos="457200" algn="l"/>
              </a:tabLst>
            </a:pPr>
            <a:r>
              <a:rPr lang="en-IN" sz="20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To encourage preparedness of electrical distribution system to adopt EV charging infrastructure.</a:t>
            </a:r>
          </a:p>
          <a:p>
            <a:pPr marL="342900" marR="635" indent="-342900" algn="just">
              <a:lnSpc>
                <a:spcPct val="150000"/>
              </a:lnSpc>
              <a:spcAft>
                <a:spcPts val="800"/>
              </a:spcAft>
              <a:buFont typeface="Arial" panose="020B0604020202020204" pitchFamily="34" charset="0"/>
              <a:buChar char="•"/>
              <a:tabLst>
                <a:tab pos="457200" algn="l"/>
              </a:tabLst>
            </a:pPr>
            <a:r>
              <a:rPr lang="en-IN" sz="20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rPr>
              <a:t>The user can locate nearby CNG pump and can book a appointment by maintaining virtual queue for each pump  which is simple and easy to use .</a:t>
            </a:r>
          </a:p>
          <a:p>
            <a:pPr marL="342900" marR="635" indent="-342900" algn="just">
              <a:lnSpc>
                <a:spcPct val="150000"/>
              </a:lnSpc>
              <a:spcAft>
                <a:spcPts val="800"/>
              </a:spcAft>
              <a:buFont typeface="Arial" panose="020B0604020202020204" pitchFamily="34" charset="0"/>
              <a:buChar char="•"/>
              <a:tabLst>
                <a:tab pos="457200" algn="l"/>
              </a:tabLst>
            </a:pPr>
            <a:r>
              <a:rPr lang="en-IN" sz="2000" b="1" dirty="0">
                <a:solidFill>
                  <a:schemeClr val="bg1"/>
                </a:solidFill>
                <a:effectLst/>
                <a:latin typeface="Microsoft YaHei" panose="020B0503020204020204" pitchFamily="34" charset="-122"/>
                <a:ea typeface="Microsoft YaHei" panose="020B0503020204020204" pitchFamily="34" charset="-122"/>
              </a:rPr>
              <a:t>To enable users to book appointments for CNG </a:t>
            </a:r>
            <a:r>
              <a:rPr lang="en-IN" sz="2000" b="1" dirty="0" err="1">
                <a:solidFill>
                  <a:schemeClr val="bg1"/>
                </a:solidFill>
                <a:effectLst/>
                <a:latin typeface="Microsoft YaHei" panose="020B0503020204020204" pitchFamily="34" charset="-122"/>
                <a:ea typeface="Microsoft YaHei" panose="020B0503020204020204" pitchFamily="34" charset="-122"/>
              </a:rPr>
              <a:t>refueling</a:t>
            </a:r>
            <a:r>
              <a:rPr lang="en-IN" sz="2000" b="1" dirty="0">
                <a:solidFill>
                  <a:schemeClr val="bg1"/>
                </a:solidFill>
                <a:effectLst/>
                <a:latin typeface="Microsoft YaHei" panose="020B0503020204020204" pitchFamily="34" charset="-122"/>
                <a:ea typeface="Microsoft YaHei" panose="020B0503020204020204" pitchFamily="34" charset="-122"/>
              </a:rPr>
              <a:t> at their preferred pump stations, to provide a user-friendly interface for easy registration and login.</a:t>
            </a:r>
            <a:endParaRPr lang="en-IN" sz="2000" b="1" kern="1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4556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449DB33A-9F30-43E5-BD74-0098628D2BBD}"/>
              </a:ext>
            </a:extLst>
          </p:cNvPr>
          <p:cNvSpPr/>
          <p:nvPr/>
        </p:nvSpPr>
        <p:spPr>
          <a:xfrm>
            <a:off x="8390676" y="4023562"/>
            <a:ext cx="5047129" cy="2841812"/>
          </a:xfrm>
          <a:prstGeom prst="parallelogram">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6F03EF-A71B-4345-9085-74C50706F75A}"/>
              </a:ext>
            </a:extLst>
          </p:cNvPr>
          <p:cNvSpPr txBox="1"/>
          <p:nvPr/>
        </p:nvSpPr>
        <p:spPr>
          <a:xfrm>
            <a:off x="333407" y="311610"/>
            <a:ext cx="6981792" cy="984885"/>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EXISTING SYSTEM</a:t>
            </a:r>
          </a:p>
          <a:p>
            <a:endParaRPr lang="en-IN" dirty="0"/>
          </a:p>
        </p:txBody>
      </p:sp>
      <p:sp>
        <p:nvSpPr>
          <p:cNvPr id="4" name="TextBox 3">
            <a:extLst>
              <a:ext uri="{FF2B5EF4-FFF2-40B4-BE49-F238E27FC236}">
                <a16:creationId xmlns:a16="http://schemas.microsoft.com/office/drawing/2014/main" id="{6EB3B7B8-83B9-4FDB-97DA-87E556A70DAD}"/>
              </a:ext>
            </a:extLst>
          </p:cNvPr>
          <p:cNvSpPr txBox="1"/>
          <p:nvPr/>
        </p:nvSpPr>
        <p:spPr>
          <a:xfrm>
            <a:off x="171751" y="1000256"/>
            <a:ext cx="13427707" cy="5851923"/>
          </a:xfrm>
          <a:prstGeom prst="rect">
            <a:avLst/>
          </a:prstGeom>
          <a:noFill/>
        </p:spPr>
        <p:txBody>
          <a:bodyPr wrap="square">
            <a:spAutoFit/>
          </a:bodyPr>
          <a:lstStyle/>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Inherent risks, such as battery cost and degradation, economic risks, lack of charging</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infrastructure, risky maintenance of EVs, problems of integration in smart grids, range anxiety, </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auxiliary loads, and motorist attitude, are not adequately addressed. </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The choice of location plays a vital role in ensuring electric vehicle adoption.  The cumulative </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effect of these issues underscores the need for an improved system to address the challenges associated with electric vehicle charging.</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Drivers face difficulties in locating electric vehicle charging stations.   </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 The existing system lacks a smart charging infrastructure network. </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The process of selecting locations for installing charging stations</a:t>
            </a:r>
          </a:p>
          <a:p>
            <a:pPr algn="just">
              <a:lnSpc>
                <a:spcPct val="200000"/>
              </a:lnSpc>
            </a:pPr>
            <a:r>
              <a:rPr lang="en-IN" sz="1900" b="1" dirty="0">
                <a:solidFill>
                  <a:schemeClr val="bg1"/>
                </a:solidFill>
                <a:latin typeface="Microsoft YaHei" panose="020B0503020204020204" pitchFamily="34" charset="-122"/>
                <a:ea typeface="Microsoft YaHei" panose="020B0503020204020204" pitchFamily="34" charset="-122"/>
              </a:rPr>
              <a:t> is crucial. </a:t>
            </a:r>
          </a:p>
        </p:txBody>
      </p:sp>
    </p:spTree>
    <p:extLst>
      <p:ext uri="{BB962C8B-B14F-4D97-AF65-F5344CB8AC3E}">
        <p14:creationId xmlns:p14="http://schemas.microsoft.com/office/powerpoint/2010/main" val="181145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C6F57127-471B-4E1D-A065-B21C01866AFF}"/>
              </a:ext>
            </a:extLst>
          </p:cNvPr>
          <p:cNvSpPr/>
          <p:nvPr/>
        </p:nvSpPr>
        <p:spPr>
          <a:xfrm rot="16200000">
            <a:off x="8164976" y="2839486"/>
            <a:ext cx="3800789" cy="4253258"/>
          </a:xfrm>
          <a:prstGeom prst="rtTriangle">
            <a:avLst/>
          </a:prstGeom>
          <a:blipFill dpi="0" rotWithShape="0">
            <a:blip r:embed="rId2"/>
            <a:srcRect/>
            <a:tile tx="0" ty="0" sx="100000" sy="100000" flip="none" algn="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89DB125-8132-4837-8660-2502C56EA29C}"/>
              </a:ext>
            </a:extLst>
          </p:cNvPr>
          <p:cNvSpPr txBox="1"/>
          <p:nvPr/>
        </p:nvSpPr>
        <p:spPr>
          <a:xfrm>
            <a:off x="333407" y="363965"/>
            <a:ext cx="6885540" cy="984885"/>
          </a:xfrm>
          <a:prstGeom prst="rect">
            <a:avLst/>
          </a:prstGeom>
          <a:noFill/>
        </p:spPr>
        <p:txBody>
          <a:bodyPr wrap="square">
            <a:spAutoFit/>
          </a:bodyPr>
          <a:lstStyle/>
          <a:p>
            <a:r>
              <a:rPr lang="en-US" sz="4000" b="1" dirty="0">
                <a:solidFill>
                  <a:schemeClr val="bg1"/>
                </a:solidFill>
                <a:highlight>
                  <a:srgbClr val="000000"/>
                </a:highlight>
                <a:latin typeface="Arial Black" panose="020B0A04020102020204" pitchFamily="34" charset="0"/>
              </a:rPr>
              <a:t>PROPOSED SYSTEM</a:t>
            </a:r>
          </a:p>
          <a:p>
            <a:endParaRPr lang="en-IN" dirty="0"/>
          </a:p>
        </p:txBody>
      </p:sp>
      <p:sp>
        <p:nvSpPr>
          <p:cNvPr id="7" name="TextBox 6">
            <a:extLst>
              <a:ext uri="{FF2B5EF4-FFF2-40B4-BE49-F238E27FC236}">
                <a16:creationId xmlns:a16="http://schemas.microsoft.com/office/drawing/2014/main" id="{6E1815E0-4E24-4298-BB9C-2D9180291BED}"/>
              </a:ext>
            </a:extLst>
          </p:cNvPr>
          <p:cNvSpPr txBox="1"/>
          <p:nvPr/>
        </p:nvSpPr>
        <p:spPr>
          <a:xfrm>
            <a:off x="94738" y="5092140"/>
            <a:ext cx="10420861" cy="134440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200" b="1" dirty="0">
                <a:solidFill>
                  <a:schemeClr val="bg1"/>
                </a:solidFill>
                <a:latin typeface="Microsoft YaHei" panose="020B0503020204020204" pitchFamily="34" charset="-122"/>
                <a:ea typeface="Microsoft YaHei" panose="020B0503020204020204" pitchFamily="34" charset="-122"/>
              </a:rPr>
              <a:t>The project addresses the  problem by introducing an </a:t>
            </a:r>
          </a:p>
          <a:p>
            <a:pPr>
              <a:lnSpc>
                <a:spcPct val="200000"/>
              </a:lnSpc>
            </a:pPr>
            <a:r>
              <a:rPr lang="en-US" sz="2200" b="1" dirty="0">
                <a:solidFill>
                  <a:schemeClr val="bg1"/>
                </a:solidFill>
                <a:latin typeface="Microsoft YaHei" panose="020B0503020204020204" pitchFamily="34" charset="-122"/>
                <a:ea typeface="Microsoft YaHei" panose="020B0503020204020204" pitchFamily="34" charset="-122"/>
              </a:rPr>
              <a:t>    affordable electric vehicle charging model.</a:t>
            </a:r>
          </a:p>
        </p:txBody>
      </p:sp>
      <p:sp>
        <p:nvSpPr>
          <p:cNvPr id="9" name="TextBox 8">
            <a:extLst>
              <a:ext uri="{FF2B5EF4-FFF2-40B4-BE49-F238E27FC236}">
                <a16:creationId xmlns:a16="http://schemas.microsoft.com/office/drawing/2014/main" id="{3B52F70C-7B12-48DB-8809-236DC3E47894}"/>
              </a:ext>
            </a:extLst>
          </p:cNvPr>
          <p:cNvSpPr txBox="1"/>
          <p:nvPr/>
        </p:nvSpPr>
        <p:spPr>
          <a:xfrm>
            <a:off x="94738" y="1039299"/>
            <a:ext cx="11427759" cy="4052841"/>
          </a:xfrm>
          <a:prstGeom prst="rect">
            <a:avLst/>
          </a:prstGeom>
          <a:noFill/>
        </p:spPr>
        <p:txBody>
          <a:bodyPr wrap="square">
            <a:spAutoFit/>
          </a:bodyPr>
          <a:lstStyle/>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IN" sz="2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The system utilizes a codebase comprising Python, Embedded </a:t>
            </a:r>
            <a:r>
              <a:rPr kumimoji="0" lang="en-IN" sz="2200" b="1" i="0" u="none" strike="noStrike" kern="120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Javascript</a:t>
            </a:r>
            <a:r>
              <a:rPr kumimoji="0" lang="en-IN" sz="2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(EJS). Embedded JS contribute to the user interface (front-end), while Python facilitates the connection between Hardware Components</a:t>
            </a:r>
          </a:p>
          <a:p>
            <a:pPr marL="342900" marR="0" lvl="0" indent="-34290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Node.js is used as runtime environment that allows to run </a:t>
            </a:r>
            <a:r>
              <a:rPr kumimoji="0" lang="en-US" sz="2200" b="1" i="0" u="none" strike="noStrike" kern="120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Javascript</a:t>
            </a:r>
            <a:r>
              <a:rPr kumimoji="0" lang="en-US" sz="2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code outside web browser and MongoDB is used to store data and is a popular Database system which is flexible and scalable. </a:t>
            </a:r>
          </a:p>
        </p:txBody>
      </p:sp>
    </p:spTree>
    <p:extLst>
      <p:ext uri="{BB962C8B-B14F-4D97-AF65-F5344CB8AC3E}">
        <p14:creationId xmlns:p14="http://schemas.microsoft.com/office/powerpoint/2010/main" val="276824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6211CD3-ECEB-42A8-8BD0-50D00B74886E}"/>
              </a:ext>
            </a:extLst>
          </p:cNvPr>
          <p:cNvSpPr/>
          <p:nvPr/>
        </p:nvSpPr>
        <p:spPr>
          <a:xfrm>
            <a:off x="9203871" y="0"/>
            <a:ext cx="2988129" cy="2914650"/>
          </a:xfrm>
          <a:custGeom>
            <a:avLst/>
            <a:gdLst>
              <a:gd name="connsiteX0" fmla="*/ 0 w 2988129"/>
              <a:gd name="connsiteY0" fmla="*/ 0 h 2914650"/>
              <a:gd name="connsiteX1" fmla="*/ 2988129 w 2988129"/>
              <a:gd name="connsiteY1" fmla="*/ 0 h 2914650"/>
              <a:gd name="connsiteX2" fmla="*/ 2988129 w 2988129"/>
              <a:gd name="connsiteY2" fmla="*/ 2914650 h 2914650"/>
              <a:gd name="connsiteX3" fmla="*/ 485785 w 2988129"/>
              <a:gd name="connsiteY3" fmla="*/ 2914650 h 2914650"/>
              <a:gd name="connsiteX4" fmla="*/ 0 w 2988129"/>
              <a:gd name="connsiteY4" fmla="*/ 2428865 h 2914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8129" h="2914650">
                <a:moveTo>
                  <a:pt x="0" y="0"/>
                </a:moveTo>
                <a:lnTo>
                  <a:pt x="2988129" y="0"/>
                </a:lnTo>
                <a:lnTo>
                  <a:pt x="2988129" y="2914650"/>
                </a:lnTo>
                <a:lnTo>
                  <a:pt x="485785" y="2914650"/>
                </a:lnTo>
                <a:lnTo>
                  <a:pt x="0" y="2428865"/>
                </a:lnTo>
                <a:close/>
              </a:path>
            </a:pathLst>
          </a:custGeom>
          <a:blipFill>
            <a:blip r:embed="rId2"/>
            <a:stretch>
              <a:fillRect l="-22000" r="-37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 name="TextBox 2">
            <a:extLst>
              <a:ext uri="{FF2B5EF4-FFF2-40B4-BE49-F238E27FC236}">
                <a16:creationId xmlns:a16="http://schemas.microsoft.com/office/drawing/2014/main" id="{D31D7D7C-C995-4EB7-BEA3-CEC4152EE572}"/>
              </a:ext>
            </a:extLst>
          </p:cNvPr>
          <p:cNvSpPr txBox="1"/>
          <p:nvPr/>
        </p:nvSpPr>
        <p:spPr>
          <a:xfrm>
            <a:off x="349477" y="505221"/>
            <a:ext cx="8854394" cy="25790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200" b="1" dirty="0">
                <a:solidFill>
                  <a:schemeClr val="bg1"/>
                </a:solidFill>
              </a:rPr>
              <a:t>The main aim of the proposed system is to avoid customer spending time in queue. </a:t>
            </a:r>
          </a:p>
          <a:p>
            <a:pPr marL="285750" indent="-285750">
              <a:lnSpc>
                <a:spcPct val="150000"/>
              </a:lnSpc>
              <a:buFont typeface="Arial" panose="020B0604020202020204" pitchFamily="34" charset="0"/>
              <a:buChar char="•"/>
            </a:pPr>
            <a:r>
              <a:rPr lang="en-US" sz="2200" b="1" dirty="0">
                <a:solidFill>
                  <a:schemeClr val="bg1"/>
                </a:solidFill>
              </a:rPr>
              <a:t>Each pump will have queue of customized slots each of 5 to 10 minutes which user can view whichever user want can book it but before booking user must do login. </a:t>
            </a:r>
          </a:p>
        </p:txBody>
      </p:sp>
      <p:sp>
        <p:nvSpPr>
          <p:cNvPr id="4" name="TextBox 3">
            <a:extLst>
              <a:ext uri="{FF2B5EF4-FFF2-40B4-BE49-F238E27FC236}">
                <a16:creationId xmlns:a16="http://schemas.microsoft.com/office/drawing/2014/main" id="{0869C329-FECC-4A85-9887-A3E5258F13EF}"/>
              </a:ext>
            </a:extLst>
          </p:cNvPr>
          <p:cNvSpPr txBox="1"/>
          <p:nvPr/>
        </p:nvSpPr>
        <p:spPr>
          <a:xfrm>
            <a:off x="349477" y="3084260"/>
            <a:ext cx="11919385" cy="156337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1" i="0" u="none" strike="noStrike" kern="1200" cap="none" spc="0" normalizeH="0" baseline="0" noProof="0" dirty="0">
                <a:ln>
                  <a:noFill/>
                </a:ln>
                <a:solidFill>
                  <a:prstClr val="white"/>
                </a:solidFill>
                <a:effectLst/>
                <a:uLnTx/>
                <a:uFillTx/>
                <a:latin typeface="Calibri" panose="020F0502020204030204"/>
                <a:ea typeface="+mn-ea"/>
                <a:cs typeface="+mn-cs"/>
              </a:rPr>
              <a:t>In the we have a page Pump Queue were user can view the queue of each pump and accordingly make a appointment with pumps having lesser queue.</a:t>
            </a:r>
          </a:p>
          <a:p>
            <a:pPr marL="285750" indent="-285750">
              <a:lnSpc>
                <a:spcPct val="150000"/>
              </a:lnSpc>
              <a:buFont typeface="Arial" panose="020B0604020202020204" pitchFamily="34" charset="0"/>
              <a:buChar char="•"/>
              <a:defRPr/>
            </a:pPr>
            <a:r>
              <a:rPr lang="en-US" sz="2200" b="1" dirty="0">
                <a:solidFill>
                  <a:schemeClr val="bg1"/>
                </a:solidFill>
              </a:rPr>
              <a:t>The integrated approach ensures an efficient and cost-effective electric vehicle charging solution. </a:t>
            </a:r>
            <a:endParaRPr lang="en-IN" sz="2200" b="1" dirty="0">
              <a:solidFill>
                <a:schemeClr val="bg1"/>
              </a:solidFill>
            </a:endParaRPr>
          </a:p>
        </p:txBody>
      </p:sp>
    </p:spTree>
    <p:extLst>
      <p:ext uri="{BB962C8B-B14F-4D97-AF65-F5344CB8AC3E}">
        <p14:creationId xmlns:p14="http://schemas.microsoft.com/office/powerpoint/2010/main" val="3173500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1438</Words>
  <Application>Microsoft Office PowerPoint</Application>
  <PresentationFormat>Widescreen</PresentationFormat>
  <Paragraphs>145</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Microsoft YaHei</vt:lpstr>
      <vt:lpstr>Arial</vt:lpstr>
      <vt:lpstr>Arial Black</vt:lpstr>
      <vt:lpstr>Calibri</vt:lpstr>
      <vt:lpstr>Calibri Light</vt:lpstr>
      <vt:lpstr>Consolas</vt:lpstr>
      <vt:lpstr>Rockwell Extra Bold</vt:lpstr>
      <vt:lpstr>Stencil</vt:lpstr>
      <vt:lpstr>Swis721 Blk BT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aneeeesh11@gmail.com</dc:creator>
  <cp:lastModifiedBy>dell laptop</cp:lastModifiedBy>
  <cp:revision>42</cp:revision>
  <dcterms:created xsi:type="dcterms:W3CDTF">2024-04-20T11:39:37Z</dcterms:created>
  <dcterms:modified xsi:type="dcterms:W3CDTF">2024-04-26T17:38:26Z</dcterms:modified>
</cp:coreProperties>
</file>